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embeddedFontLst>
    <p:embeddedFont>
      <p:font typeface="Calibri" panose="020F0502020204030204" pitchFamily="34" charset="0"/>
      <p:regular r:id="rId43"/>
      <p:bold r:id="rId44"/>
      <p:italic r:id="rId45"/>
      <p:boldItalic r:id="rId46"/>
    </p:embeddedFont>
    <p:embeddedFont>
      <p:font typeface="Spectral" panose="02020502060000000000" pitchFamily="18" charset="77"/>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hPhmI/UC9AEFCy+xPRloNWAM3mW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FFE1522-2FAF-4E3C-8BA7-1E65F3AC67BE}">
  <a:tblStyle styleId="{6FFE1522-2FAF-4E3C-8BA7-1E65F3AC67BE}" styleName="Table_0">
    <a:wholeTbl>
      <a:tcTxStyle b="off" i="off">
        <a:font>
          <a:latin typeface="Bembo"/>
          <a:ea typeface="Bembo"/>
          <a:cs typeface="Bembo"/>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F2F1"/>
          </a:solidFill>
        </a:fill>
      </a:tcStyle>
    </a:wholeTbl>
    <a:band1H>
      <a:tcTxStyle/>
      <a:tcStyle>
        <a:tcBdr/>
        <a:fill>
          <a:solidFill>
            <a:srgbClr val="CEE3E2"/>
          </a:solidFill>
        </a:fill>
      </a:tcStyle>
    </a:band1H>
    <a:band2H>
      <a:tcTxStyle/>
      <a:tcStyle>
        <a:tcBdr/>
      </a:tcStyle>
    </a:band2H>
    <a:band1V>
      <a:tcTxStyle/>
      <a:tcStyle>
        <a:tcBdr/>
        <a:fill>
          <a:solidFill>
            <a:srgbClr val="CEE3E2"/>
          </a:solidFill>
        </a:fill>
      </a:tcStyle>
    </a:band1V>
    <a:band2V>
      <a:tcTxStyle/>
      <a:tcStyle>
        <a:tcBdr/>
      </a:tcStyle>
    </a:band2V>
    <a:lastCol>
      <a:tcTxStyle b="on" i="off">
        <a:font>
          <a:latin typeface="Bembo"/>
          <a:ea typeface="Bembo"/>
          <a:cs typeface="Bembo"/>
        </a:font>
        <a:schemeClr val="lt1"/>
      </a:tcTxStyle>
      <a:tcStyle>
        <a:tcBdr/>
        <a:fill>
          <a:solidFill>
            <a:schemeClr val="accent1"/>
          </a:solidFill>
        </a:fill>
      </a:tcStyle>
    </a:lastCol>
    <a:firstCol>
      <a:tcTxStyle b="on" i="off">
        <a:font>
          <a:latin typeface="Bembo"/>
          <a:ea typeface="Bembo"/>
          <a:cs typeface="Bembo"/>
        </a:font>
        <a:schemeClr val="lt1"/>
      </a:tcTxStyle>
      <a:tcStyle>
        <a:tcBdr/>
        <a:fill>
          <a:solidFill>
            <a:schemeClr val="accent1"/>
          </a:solidFill>
        </a:fill>
      </a:tcStyle>
    </a:firstCol>
    <a:lastRow>
      <a:tcTxStyle b="on" i="off">
        <a:font>
          <a:latin typeface="Bembo"/>
          <a:ea typeface="Bembo"/>
          <a:cs typeface="Bembo"/>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Bembo"/>
          <a:ea typeface="Bembo"/>
          <a:cs typeface="Bembo"/>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64B096F5-961A-4E6D-BEFD-4EA9B140CED8}"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4141"/>
  </p:normalViewPr>
  <p:slideViewPr>
    <p:cSldViewPr snapToGrid="0">
      <p:cViewPr varScale="1">
        <p:scale>
          <a:sx n="92" d="100"/>
          <a:sy n="92" d="100"/>
        </p:scale>
        <p:origin x="13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4880af3bd1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4880af3bd1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14880af3bd1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48cc9a26d1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g148cc9a26d1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373de45550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1373de45550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Ovids </a:t>
            </a:r>
            <a:r>
              <a:rPr lang="de">
                <a:solidFill>
                  <a:srgbClr val="262626"/>
                </a:solidFill>
                <a:latin typeface="Times New Roman"/>
                <a:ea typeface="Times New Roman"/>
                <a:cs typeface="Times New Roman"/>
                <a:sym typeface="Times New Roman"/>
              </a:rPr>
              <a:t>„Metamorphosen“ </a:t>
            </a:r>
            <a:r>
              <a:rPr lang="de">
                <a:latin typeface="Times New Roman"/>
                <a:ea typeface="Times New Roman"/>
                <a:cs typeface="Times New Roman"/>
                <a:sym typeface="Times New Roman"/>
              </a:rPr>
              <a:t>gingen im hohen Mittelalter in den Bildungskanon der Gelehrten ein. Um das Forschungsinteresse an der Textentwicklung zu rechtfertigen, soll der Text an dieser Stelle kurz vorgestellt werden.</a:t>
            </a:r>
            <a:endParaRPr/>
          </a:p>
        </p:txBody>
      </p:sp>
      <p:sp>
        <p:nvSpPr>
          <p:cNvPr id="119" name="Google Shape;119;g1373de45550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48cc9a26d1_1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8cc9a26d1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Was hat sich über die Zeit geändert? Von welchen Einflüssen müssen wir bei den Übertragungen ausgehen?</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Kurze Wirkungsgeschichte: Albrecht hat sich kaum verbreitet, erst durch Wickram, der aber auf ihm aufbaut</a:t>
            </a:r>
            <a:endParaRPr>
              <a:latin typeface="Times New Roman"/>
              <a:ea typeface="Times New Roman"/>
              <a:cs typeface="Times New Roman"/>
              <a:sym typeface="Times New Roman"/>
            </a:endParaRPr>
          </a:p>
        </p:txBody>
      </p:sp>
      <p:sp>
        <p:nvSpPr>
          <p:cNvPr id="135" name="Google Shape;13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373de45550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1373de45550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48a1312d87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148a1312d87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373de45550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Als Geistlicher muss Albrecht zunächst rechtfertigen, warum er sich überhaupt mit heidnischen Inhalten auseinandersetzt. Dies tut er in seinem </a:t>
            </a:r>
            <a:r>
              <a:rPr lang="de" i="1">
                <a:latin typeface="Times New Roman"/>
                <a:ea typeface="Times New Roman"/>
                <a:cs typeface="Times New Roman"/>
                <a:sym typeface="Times New Roman"/>
              </a:rPr>
              <a:t>Prologus</a:t>
            </a:r>
            <a:r>
              <a:rPr lang="de">
                <a:latin typeface="Times New Roman"/>
                <a:ea typeface="Times New Roman"/>
                <a:cs typeface="Times New Roman"/>
                <a:sym typeface="Times New Roman"/>
              </a:rPr>
              <a:t> und entschuldigt sich damit, dass die </a:t>
            </a:r>
            <a:r>
              <a:rPr lang="de">
                <a:solidFill>
                  <a:srgbClr val="262626"/>
                </a:solidFill>
                <a:latin typeface="Times New Roman"/>
                <a:ea typeface="Times New Roman"/>
                <a:cs typeface="Times New Roman"/>
                <a:sym typeface="Times New Roman"/>
              </a:rPr>
              <a:t>„Metamorphosen“</a:t>
            </a:r>
            <a:r>
              <a:rPr lang="de">
                <a:latin typeface="Times New Roman"/>
                <a:ea typeface="Times New Roman"/>
                <a:cs typeface="Times New Roman"/>
                <a:sym typeface="Times New Roman"/>
              </a:rPr>
              <a:t> in einer Urzeit stattgefunden hätten, in der die Menschen von Gott noch nichts hätten wissen können. Das heidnische Treiben endete nach Albrecht mit dem Augustinischen Zeitalter und damit der Geburt Christi.</a:t>
            </a:r>
            <a:endParaRPr>
              <a:latin typeface="Times New Roman"/>
              <a:ea typeface="Times New Roman"/>
              <a:cs typeface="Times New Roman"/>
              <a:sym typeface="Times New Roman"/>
            </a:endParaRPr>
          </a:p>
        </p:txBody>
      </p:sp>
      <p:sp>
        <p:nvSpPr>
          <p:cNvPr id="169" name="Google Shape;169;g1373de45550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373de45550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Erläuterung der</a:t>
            </a:r>
            <a:r>
              <a:rPr lang="de" i="1">
                <a:latin typeface="Times New Roman"/>
                <a:ea typeface="Times New Roman"/>
                <a:cs typeface="Times New Roman"/>
                <a:sym typeface="Times New Roman"/>
              </a:rPr>
              <a:t> Leüte sünd</a:t>
            </a:r>
            <a:r>
              <a:rPr lang="de">
                <a:latin typeface="Times New Roman"/>
                <a:ea typeface="Times New Roman"/>
                <a:cs typeface="Times New Roman"/>
                <a:sym typeface="Times New Roman"/>
              </a:rPr>
              <a:t> (V. 20): der </a:t>
            </a:r>
            <a:r>
              <a:rPr lang="de" i="1">
                <a:latin typeface="Times New Roman"/>
                <a:ea typeface="Times New Roman"/>
                <a:cs typeface="Times New Roman"/>
                <a:sym typeface="Times New Roman"/>
              </a:rPr>
              <a:t>Teüffel</a:t>
            </a:r>
            <a:r>
              <a:rPr lang="de">
                <a:latin typeface="Times New Roman"/>
                <a:ea typeface="Times New Roman"/>
                <a:cs typeface="Times New Roman"/>
                <a:sym typeface="Times New Roman"/>
              </a:rPr>
              <a:t> verführte sie zur </a:t>
            </a:r>
            <a:r>
              <a:rPr lang="de" i="1">
                <a:latin typeface="Times New Roman"/>
                <a:ea typeface="Times New Roman"/>
                <a:cs typeface="Times New Roman"/>
                <a:sym typeface="Times New Roman"/>
              </a:rPr>
              <a:t>Abgoͤtterey </a:t>
            </a:r>
            <a:r>
              <a:rPr lang="de">
                <a:latin typeface="Times New Roman"/>
                <a:ea typeface="Times New Roman"/>
                <a:cs typeface="Times New Roman"/>
                <a:sym typeface="Times New Roman"/>
              </a:rPr>
              <a:t>und ließ sie glauben, dass </a:t>
            </a:r>
            <a:r>
              <a:rPr lang="de" i="1">
                <a:latin typeface="Times New Roman"/>
                <a:ea typeface="Times New Roman"/>
                <a:cs typeface="Times New Roman"/>
                <a:sym typeface="Times New Roman"/>
              </a:rPr>
              <a:t>Holtz und steyn, </a:t>
            </a:r>
            <a:r>
              <a:rPr lang="de">
                <a:latin typeface="Times New Roman"/>
                <a:ea typeface="Times New Roman"/>
                <a:cs typeface="Times New Roman"/>
                <a:sym typeface="Times New Roman"/>
              </a:rPr>
              <a:t>die</a:t>
            </a:r>
            <a:r>
              <a:rPr lang="de" i="1">
                <a:latin typeface="Times New Roman"/>
                <a:ea typeface="Times New Roman"/>
                <a:cs typeface="Times New Roman"/>
                <a:sym typeface="Times New Roman"/>
              </a:rPr>
              <a:t> Brunnen</a:t>
            </a:r>
            <a:r>
              <a:rPr lang="de">
                <a:latin typeface="Times New Roman"/>
                <a:ea typeface="Times New Roman"/>
                <a:cs typeface="Times New Roman"/>
                <a:sym typeface="Times New Roman"/>
              </a:rPr>
              <a:t> und die </a:t>
            </a:r>
            <a:r>
              <a:rPr lang="de" i="1">
                <a:latin typeface="Times New Roman"/>
                <a:ea typeface="Times New Roman"/>
                <a:cs typeface="Times New Roman"/>
                <a:sym typeface="Times New Roman"/>
              </a:rPr>
              <a:t>B</a:t>
            </a:r>
            <a:r>
              <a:rPr lang="de" i="1">
                <a:solidFill>
                  <a:srgbClr val="202124"/>
                </a:solidFill>
                <a:highlight>
                  <a:srgbClr val="FFFFFF"/>
                </a:highlight>
                <a:latin typeface="Times New Roman"/>
                <a:ea typeface="Times New Roman"/>
                <a:cs typeface="Times New Roman"/>
                <a:sym typeface="Times New Roman"/>
              </a:rPr>
              <a:t>aͤ</a:t>
            </a:r>
            <a:r>
              <a:rPr lang="de" i="1">
                <a:latin typeface="Times New Roman"/>
                <a:ea typeface="Times New Roman"/>
                <a:cs typeface="Times New Roman"/>
                <a:sym typeface="Times New Roman"/>
              </a:rPr>
              <a:t>um inn dem wald </a:t>
            </a:r>
            <a:r>
              <a:rPr lang="de">
                <a:latin typeface="Times New Roman"/>
                <a:ea typeface="Times New Roman"/>
                <a:cs typeface="Times New Roman"/>
                <a:sym typeface="Times New Roman"/>
              </a:rPr>
              <a:t>Götter wären, denen man Opfer darbringen müsste</a:t>
            </a:r>
            <a:endParaRPr>
              <a:latin typeface="Times New Roman"/>
              <a:ea typeface="Times New Roman"/>
              <a:cs typeface="Times New Roman"/>
              <a:sym typeface="Times New Roman"/>
            </a:endParaRPr>
          </a:p>
        </p:txBody>
      </p:sp>
      <p:sp>
        <p:nvSpPr>
          <p:cNvPr id="180" name="Google Shape;180;g1373de45550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Wickram muss sich für den Umgang mit anstößigem Material rechtfertigen → verspricht in seiner Einleitung Zensur</a:t>
            </a:r>
            <a:endParaRPr>
              <a:latin typeface="Times New Roman"/>
              <a:ea typeface="Times New Roman"/>
              <a:cs typeface="Times New Roman"/>
              <a:sym typeface="Times New Roman"/>
            </a:endParaRPr>
          </a:p>
        </p:txBody>
      </p:sp>
      <p:sp>
        <p:nvSpPr>
          <p:cNvPr id="190" name="Google Shape;19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2. Rechtfertigung: der Umgang mit den Metamorphosen sei sinnvoll, da die Fabeln auf historischen Fakten basieren sollen</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Beispiel: Die Geschichte der Io, die von Jupiter vergewaltigt wurde und dann in eine Kuh verwandelt vor Junos Rache fliehen musste → überquerte auf der Flucht das Ionische Meer, das nach ihr benannt wurde</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Historischer Fakt nach Wickram: Jupiter habe Io auf einem Schiff hinweg geführt, auf dessen Segel eine Kuh gemalt war</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Ähnliche Erklärung für die Geschichte der Europa, die von Jupiter verwandelt als Ochse über das Meer geführt wurde</a:t>
            </a:r>
            <a:endParaRPr>
              <a:latin typeface="Times New Roman"/>
              <a:ea typeface="Times New Roman"/>
              <a:cs typeface="Times New Roman"/>
              <a:sym typeface="Times New Roman"/>
            </a:endParaRPr>
          </a:p>
        </p:txBody>
      </p:sp>
      <p:sp>
        <p:nvSpPr>
          <p:cNvPr id="199" name="Google Shape;19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Fazit: Leser sollen die Fabeln nicht zu ernst nehmen und nur zur Unterhaltung lesen</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Verdammung des heidnischen Glaubens und Dämonisierung der antiken Götter durch Verbindung mit Sünden; gleichzeitig Verständnis für den </a:t>
            </a:r>
            <a:r>
              <a:rPr lang="de">
                <a:solidFill>
                  <a:srgbClr val="262626"/>
                </a:solidFill>
                <a:latin typeface="Times New Roman"/>
                <a:ea typeface="Times New Roman"/>
                <a:cs typeface="Times New Roman"/>
                <a:sym typeface="Times New Roman"/>
              </a:rPr>
              <a:t>„</a:t>
            </a:r>
            <a:r>
              <a:rPr lang="de">
                <a:latin typeface="Times New Roman"/>
                <a:ea typeface="Times New Roman"/>
                <a:cs typeface="Times New Roman"/>
                <a:sym typeface="Times New Roman"/>
              </a:rPr>
              <a:t>armen und sehr schwachen” Glauben </a:t>
            </a:r>
            <a:endParaRPr>
              <a:latin typeface="Times New Roman"/>
              <a:ea typeface="Times New Roman"/>
              <a:cs typeface="Times New Roman"/>
              <a:sym typeface="Times New Roman"/>
            </a:endParaRPr>
          </a:p>
        </p:txBody>
      </p:sp>
      <p:sp>
        <p:nvSpPr>
          <p:cNvPr id="207" name="Google Shape;20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Lässt sich in Ovids Text nicht wirklich belegen</a:t>
            </a:r>
            <a:endParaRPr>
              <a:latin typeface="Times New Roman"/>
              <a:ea typeface="Times New Roman"/>
              <a:cs typeface="Times New Roman"/>
              <a:sym typeface="Times New Roman"/>
            </a:endParaRPr>
          </a:p>
        </p:txBody>
      </p:sp>
      <p:sp>
        <p:nvSpPr>
          <p:cNvPr id="215" name="Google Shape;21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Auch bei Wickram Bezug zur Heilsgeschichte</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Spannt den Bogen zurück zum Christentum: nach Beginn der Herrschaft Augustus wird Christus geboren und erlöst die Heiden von ihren Sünden</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(ganz kurz, da schon bei Albrecht erwähnt)</a:t>
            </a:r>
            <a:endParaRPr>
              <a:latin typeface="Times New Roman"/>
              <a:ea typeface="Times New Roman"/>
              <a:cs typeface="Times New Roman"/>
              <a:sym typeface="Times New Roman"/>
            </a:endParaRPr>
          </a:p>
        </p:txBody>
      </p:sp>
      <p:sp>
        <p:nvSpPr>
          <p:cNvPr id="225" name="Google Shape;22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373de45550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g1373de45550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43731af438_0_2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de">
                <a:solidFill>
                  <a:srgbClr val="262626"/>
                </a:solidFill>
                <a:latin typeface="Times New Roman"/>
                <a:ea typeface="Times New Roman"/>
                <a:cs typeface="Times New Roman"/>
                <a:sym typeface="Times New Roman"/>
              </a:rPr>
              <a:t>Naturerscheinungen, die bei Ovid den Rang von Nebengottheiten einnehmen und in den gängigen Ausgaben mit Großbuchstaben beginnen, übersetzt Wickram einfach und entgeht damit dem Problem, diese als Götter behandeln zu müssen</a:t>
            </a:r>
            <a:endParaRPr>
              <a:solidFill>
                <a:srgbClr val="262626"/>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de">
                <a:solidFill>
                  <a:srgbClr val="262626"/>
                </a:solidFill>
                <a:latin typeface="Times New Roman"/>
                <a:ea typeface="Times New Roman"/>
                <a:cs typeface="Times New Roman"/>
                <a:sym typeface="Times New Roman"/>
              </a:rPr>
              <a:t>(in der Tabelle nur eine Auswahl)</a:t>
            </a:r>
            <a:endParaRPr>
              <a:solidFill>
                <a:srgbClr val="262626"/>
              </a:solidFill>
              <a:latin typeface="Times New Roman"/>
              <a:ea typeface="Times New Roman"/>
              <a:cs typeface="Times New Roman"/>
              <a:sym typeface="Times New Roman"/>
            </a:endParaRPr>
          </a:p>
        </p:txBody>
      </p:sp>
      <p:sp>
        <p:nvSpPr>
          <p:cNvPr id="241" name="Google Shape;241;g143731af438_0_2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1373de45550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1373de45550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50000"/>
              </a:lnSpc>
              <a:spcBef>
                <a:spcPts val="1000"/>
              </a:spcBef>
              <a:spcAft>
                <a:spcPts val="0"/>
              </a:spcAft>
              <a:buNone/>
            </a:pPr>
            <a:r>
              <a:rPr lang="de">
                <a:solidFill>
                  <a:srgbClr val="262626"/>
                </a:solidFill>
                <a:latin typeface="Times New Roman"/>
                <a:ea typeface="Times New Roman"/>
                <a:cs typeface="Times New Roman"/>
                <a:sym typeface="Times New Roman"/>
              </a:rPr>
              <a:t>Selbes Prinzip mit personifizierten Gefühlen</a:t>
            </a:r>
            <a:endParaRPr>
              <a:solidFill>
                <a:srgbClr val="262626"/>
              </a:solidFill>
              <a:latin typeface="Times New Roman"/>
              <a:ea typeface="Times New Roman"/>
              <a:cs typeface="Times New Roman"/>
              <a:sym typeface="Times New Roman"/>
            </a:endParaRPr>
          </a:p>
          <a:p>
            <a:pPr marL="0" lvl="0" indent="0" algn="l" rtl="0">
              <a:lnSpc>
                <a:spcPct val="150000"/>
              </a:lnSpc>
              <a:spcBef>
                <a:spcPts val="1000"/>
              </a:spcBef>
              <a:spcAft>
                <a:spcPts val="0"/>
              </a:spcAft>
              <a:buNone/>
            </a:pPr>
            <a:r>
              <a:rPr lang="de">
                <a:solidFill>
                  <a:srgbClr val="262626"/>
                </a:solidFill>
                <a:latin typeface="Times New Roman"/>
                <a:ea typeface="Times New Roman"/>
                <a:cs typeface="Times New Roman"/>
                <a:sym typeface="Times New Roman"/>
              </a:rPr>
              <a:t>Rachegöttinnen: bei Ovid häufig ohne Unterscheidung Erinnyen, Parzen oder Eumeniden genannt, aber auch individuelle Namen; werden häufig einfach mit Tobsucht übersetzt</a:t>
            </a:r>
            <a:endParaRPr/>
          </a:p>
        </p:txBody>
      </p:sp>
      <p:sp>
        <p:nvSpPr>
          <p:cNvPr id="248" name="Google Shape;248;g1373de45550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373de45550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1373de45550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de">
                <a:latin typeface="Times New Roman"/>
                <a:ea typeface="Times New Roman"/>
                <a:cs typeface="Times New Roman"/>
                <a:sym typeface="Times New Roman"/>
              </a:rPr>
              <a:t>Übersetzung der schicksalsbestimmenden Mächte </a:t>
            </a:r>
            <a:r>
              <a:rPr lang="de">
                <a:solidFill>
                  <a:srgbClr val="262626"/>
                </a:solidFill>
                <a:latin typeface="Times New Roman"/>
                <a:ea typeface="Times New Roman"/>
                <a:cs typeface="Times New Roman"/>
                <a:sym typeface="Times New Roman"/>
              </a:rPr>
              <a:t>„</a:t>
            </a:r>
            <a:r>
              <a:rPr lang="de">
                <a:latin typeface="Times New Roman"/>
                <a:ea typeface="Times New Roman"/>
                <a:cs typeface="Times New Roman"/>
                <a:sym typeface="Times New Roman"/>
              </a:rPr>
              <a:t>Fatum” und </a:t>
            </a:r>
            <a:r>
              <a:rPr lang="de">
                <a:solidFill>
                  <a:srgbClr val="262626"/>
                </a:solidFill>
                <a:latin typeface="Times New Roman"/>
                <a:ea typeface="Times New Roman"/>
                <a:cs typeface="Times New Roman"/>
                <a:sym typeface="Times New Roman"/>
              </a:rPr>
              <a:t>„</a:t>
            </a:r>
            <a:r>
              <a:rPr lang="de">
                <a:latin typeface="Times New Roman"/>
                <a:ea typeface="Times New Roman"/>
                <a:cs typeface="Times New Roman"/>
                <a:sym typeface="Times New Roman"/>
              </a:rPr>
              <a:t>Fortuna” schwierig; </a:t>
            </a:r>
            <a:endParaRPr>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de">
                <a:latin typeface="Times New Roman"/>
                <a:ea typeface="Times New Roman"/>
                <a:cs typeface="Times New Roman"/>
                <a:sym typeface="Times New Roman"/>
              </a:rPr>
              <a:t>Fatum: bei Wickram häufiger einfach durch Tod ersetzt, wenn es der Kontext erlaubt, oder komplett weggelassen; manchmal auch vage Umschreibung durch die Götter</a:t>
            </a:r>
            <a:endParaRPr>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de">
                <a:latin typeface="Times New Roman"/>
                <a:ea typeface="Times New Roman"/>
                <a:cs typeface="Times New Roman"/>
                <a:sym typeface="Times New Roman"/>
              </a:rPr>
              <a:t>Fortuna: größtenteils einfach weggelassen, manchmal aber auch einfach mit Glück übersetzt</a:t>
            </a:r>
            <a:endParaRPr>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de">
                <a:latin typeface="Times New Roman"/>
                <a:ea typeface="Times New Roman"/>
                <a:cs typeface="Times New Roman"/>
                <a:sym typeface="Times New Roman"/>
              </a:rPr>
              <a:t>Änderungen gehen wahrscheinlich schon auf Albrecht zurück</a:t>
            </a:r>
            <a:endParaRPr>
              <a:latin typeface="Times New Roman"/>
              <a:ea typeface="Times New Roman"/>
              <a:cs typeface="Times New Roman"/>
              <a:sym typeface="Times New Roman"/>
            </a:endParaRPr>
          </a:p>
        </p:txBody>
      </p:sp>
      <p:sp>
        <p:nvSpPr>
          <p:cNvPr id="258" name="Google Shape;258;g1373de45550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373de45550_0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1373de45550_0_1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50000"/>
              </a:lnSpc>
              <a:spcBef>
                <a:spcPts val="1000"/>
              </a:spcBef>
              <a:spcAft>
                <a:spcPts val="0"/>
              </a:spcAft>
              <a:buNone/>
            </a:pPr>
            <a:r>
              <a:rPr lang="de">
                <a:latin typeface="Times New Roman"/>
                <a:ea typeface="Times New Roman"/>
                <a:cs typeface="Times New Roman"/>
                <a:sym typeface="Times New Roman"/>
              </a:rPr>
              <a:t>Einbindung in den christlichen Glaubenskontext durch Dämonisierung</a:t>
            </a:r>
            <a:endParaRPr>
              <a:latin typeface="Times New Roman"/>
              <a:ea typeface="Times New Roman"/>
              <a:cs typeface="Times New Roman"/>
              <a:sym typeface="Times New Roman"/>
            </a:endParaRPr>
          </a:p>
        </p:txBody>
      </p:sp>
      <p:sp>
        <p:nvSpPr>
          <p:cNvPr id="265" name="Google Shape;265;g1373de45550_0_1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373de45550_0_1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Zumindest zahlenmäßig an erster Stelle bei den Änderungen stehen die Eigennamen und Bezeichnungen der Götter. Waldgötter und Nymphen sind konsequent umbenannt, sie tragen die Namen kleiner Gottheiten aus dem germanischen Mythos; wie aus der Fragmentuntersuchung hervorging, war der Urheber dieser Änderungen in der Mehrzahl der Fälle bereits Albrecht.</a:t>
            </a:r>
            <a:endParaRPr>
              <a:latin typeface="Times New Roman"/>
              <a:ea typeface="Times New Roman"/>
              <a:cs typeface="Times New Roman"/>
              <a:sym typeface="Times New Roman"/>
            </a:endParaRPr>
          </a:p>
        </p:txBody>
      </p:sp>
      <p:sp>
        <p:nvSpPr>
          <p:cNvPr id="274" name="Google Shape;274;g1373de45550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de" i="1">
                <a:latin typeface="Times New Roman"/>
                <a:ea typeface="Times New Roman"/>
                <a:cs typeface="Times New Roman"/>
                <a:sym typeface="Times New Roman"/>
              </a:rPr>
              <a:t>monticolae Silvani</a:t>
            </a:r>
            <a:r>
              <a:rPr lang="de">
                <a:latin typeface="Times New Roman"/>
                <a:ea typeface="Times New Roman"/>
                <a:cs typeface="Times New Roman"/>
                <a:sym typeface="Times New Roman"/>
              </a:rPr>
              <a:t> = eigentlich Bergbewohner</a:t>
            </a:r>
            <a:endParaRPr>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de">
                <a:latin typeface="Times New Roman"/>
                <a:ea typeface="Times New Roman"/>
                <a:cs typeface="Times New Roman"/>
                <a:sym typeface="Times New Roman"/>
              </a:rPr>
              <a:t>Satyrn sind bei Ovid immer Zwerge; Faune vage mit </a:t>
            </a:r>
            <a:r>
              <a:rPr lang="de" i="1">
                <a:latin typeface="Times New Roman"/>
                <a:ea typeface="Times New Roman"/>
                <a:cs typeface="Times New Roman"/>
                <a:sym typeface="Times New Roman"/>
              </a:rPr>
              <a:t>Waldmenlin</a:t>
            </a:r>
            <a:r>
              <a:rPr lang="de">
                <a:latin typeface="Times New Roman"/>
                <a:ea typeface="Times New Roman"/>
                <a:cs typeface="Times New Roman"/>
                <a:sym typeface="Times New Roman"/>
              </a:rPr>
              <a:t> übersetzt</a:t>
            </a:r>
            <a:endParaRPr>
              <a:latin typeface="Times New Roman"/>
              <a:ea typeface="Times New Roman"/>
              <a:cs typeface="Times New Roman"/>
              <a:sym typeface="Times New Roman"/>
            </a:endParaRPr>
          </a:p>
        </p:txBody>
      </p:sp>
      <p:sp>
        <p:nvSpPr>
          <p:cNvPr id="284" name="Google Shape;28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i="1">
                <a:latin typeface="Times New Roman"/>
                <a:ea typeface="Times New Roman"/>
                <a:cs typeface="Times New Roman"/>
                <a:sym typeface="Times New Roman"/>
              </a:rPr>
              <a:t>deos umbrosaque silva feraxque </a:t>
            </a:r>
            <a:r>
              <a:rPr lang="de">
                <a:latin typeface="Times New Roman"/>
                <a:ea typeface="Times New Roman"/>
                <a:cs typeface="Times New Roman"/>
                <a:sym typeface="Times New Roman"/>
              </a:rPr>
              <a:t>vage durch </a:t>
            </a:r>
            <a:r>
              <a:rPr lang="de" i="1">
                <a:solidFill>
                  <a:srgbClr val="262626"/>
                </a:solidFill>
                <a:latin typeface="Times New Roman"/>
                <a:ea typeface="Times New Roman"/>
                <a:cs typeface="Times New Roman"/>
                <a:sym typeface="Times New Roman"/>
              </a:rPr>
              <a:t>die Goͤtt </a:t>
            </a:r>
            <a:r>
              <a:rPr lang="de">
                <a:solidFill>
                  <a:srgbClr val="262626"/>
                </a:solidFill>
                <a:latin typeface="Times New Roman"/>
                <a:ea typeface="Times New Roman"/>
                <a:cs typeface="Times New Roman"/>
                <a:sym typeface="Times New Roman"/>
              </a:rPr>
              <a:t>übersetzt</a:t>
            </a:r>
            <a:endParaRPr/>
          </a:p>
        </p:txBody>
      </p:sp>
      <p:sp>
        <p:nvSpPr>
          <p:cNvPr id="294" name="Google Shape;29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Faune werden vage mit </a:t>
            </a:r>
            <a:r>
              <a:rPr lang="de" i="1">
                <a:solidFill>
                  <a:srgbClr val="262626"/>
                </a:solidFill>
                <a:latin typeface="Times New Roman"/>
                <a:ea typeface="Times New Roman"/>
                <a:cs typeface="Times New Roman"/>
                <a:sym typeface="Times New Roman"/>
              </a:rPr>
              <a:t>Goͤt</a:t>
            </a:r>
            <a:r>
              <a:rPr lang="de">
                <a:solidFill>
                  <a:srgbClr val="262626"/>
                </a:solidFill>
                <a:latin typeface="Times New Roman"/>
                <a:ea typeface="Times New Roman"/>
                <a:cs typeface="Times New Roman"/>
                <a:sym typeface="Times New Roman"/>
              </a:rPr>
              <a:t> übersetzt</a:t>
            </a:r>
            <a:endParaRPr>
              <a:latin typeface="Times New Roman"/>
              <a:ea typeface="Times New Roman"/>
              <a:cs typeface="Times New Roman"/>
              <a:sym typeface="Times New Roman"/>
            </a:endParaRPr>
          </a:p>
        </p:txBody>
      </p:sp>
      <p:sp>
        <p:nvSpPr>
          <p:cNvPr id="304" name="Google Shape;30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373de45550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g1373de45550_0_1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de" sz="1200" i="0" u="none" strike="noStrike">
                <a:solidFill>
                  <a:schemeClr val="dk1"/>
                </a:solidFill>
                <a:latin typeface="Times New Roman"/>
                <a:ea typeface="Times New Roman"/>
                <a:cs typeface="Times New Roman"/>
                <a:sym typeface="Times New Roman"/>
              </a:rPr>
              <a:t>Riesen sind bei Wickram all das, was bei Ovid Giganten, Zyklopen und sonstige Unwesen sind, </a:t>
            </a:r>
            <a:r>
              <a:rPr lang="de">
                <a:latin typeface="Times New Roman"/>
                <a:ea typeface="Times New Roman"/>
                <a:cs typeface="Times New Roman"/>
                <a:sym typeface="Times New Roman"/>
              </a:rPr>
              <a:t>hier z.B. Giganten</a:t>
            </a:r>
            <a:endParaRPr>
              <a:latin typeface="Times New Roman"/>
              <a:ea typeface="Times New Roman"/>
              <a:cs typeface="Times New Roman"/>
              <a:sym typeface="Times New Roman"/>
            </a:endParaRPr>
          </a:p>
        </p:txBody>
      </p:sp>
      <p:sp>
        <p:nvSpPr>
          <p:cNvPr id="315" name="Google Shape;315;g1373de45550_0_1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373de45550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1373de45550_0_1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de">
                <a:latin typeface="Times New Roman"/>
                <a:ea typeface="Times New Roman"/>
                <a:cs typeface="Times New Roman"/>
                <a:sym typeface="Times New Roman"/>
              </a:rPr>
              <a:t>Beispiel Zyklopen</a:t>
            </a:r>
            <a:endParaRPr>
              <a:latin typeface="Times New Roman"/>
              <a:ea typeface="Times New Roman"/>
              <a:cs typeface="Times New Roman"/>
              <a:sym typeface="Times New Roman"/>
            </a:endParaRPr>
          </a:p>
        </p:txBody>
      </p:sp>
      <p:sp>
        <p:nvSpPr>
          <p:cNvPr id="326" name="Google Shape;326;g1373de45550_0_1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228600" lvl="0" indent="-203200" algn="l" rtl="0">
              <a:lnSpc>
                <a:spcPct val="115000"/>
              </a:lnSpc>
              <a:spcBef>
                <a:spcPts val="0"/>
              </a:spcBef>
              <a:spcAft>
                <a:spcPts val="0"/>
              </a:spcAft>
              <a:buClr>
                <a:srgbClr val="262626"/>
              </a:buClr>
              <a:buSzPts val="1200"/>
              <a:buFont typeface="Times New Roman"/>
              <a:buChar char="•"/>
            </a:pPr>
            <a:r>
              <a:rPr lang="de">
                <a:solidFill>
                  <a:srgbClr val="262626"/>
                </a:solidFill>
                <a:latin typeface="Times New Roman"/>
                <a:ea typeface="Times New Roman"/>
                <a:cs typeface="Times New Roman"/>
                <a:sym typeface="Times New Roman"/>
              </a:rPr>
              <a:t>Der Begriff </a:t>
            </a:r>
            <a:r>
              <a:rPr lang="de" i="1">
                <a:solidFill>
                  <a:srgbClr val="262626"/>
                </a:solidFill>
                <a:latin typeface="Times New Roman"/>
                <a:ea typeface="Times New Roman"/>
                <a:cs typeface="Times New Roman"/>
                <a:sym typeface="Times New Roman"/>
              </a:rPr>
              <a:t>Nymphai</a:t>
            </a:r>
            <a:r>
              <a:rPr lang="de">
                <a:solidFill>
                  <a:srgbClr val="262626"/>
                </a:solidFill>
                <a:latin typeface="Times New Roman"/>
                <a:ea typeface="Times New Roman"/>
                <a:cs typeface="Times New Roman"/>
                <a:sym typeface="Times New Roman"/>
              </a:rPr>
              <a:t> umfasst in der Antike verschiedene Wesen, die zwischen Göttern und Menschen stehen. </a:t>
            </a:r>
            <a:endParaRPr>
              <a:solidFill>
                <a:srgbClr val="262626"/>
              </a:solidFill>
              <a:latin typeface="Times New Roman"/>
              <a:ea typeface="Times New Roman"/>
              <a:cs typeface="Times New Roman"/>
              <a:sym typeface="Times New Roman"/>
            </a:endParaRPr>
          </a:p>
          <a:p>
            <a:pPr marL="228600" lvl="0" indent="-203200" algn="l" rtl="0">
              <a:lnSpc>
                <a:spcPct val="115000"/>
              </a:lnSpc>
              <a:spcBef>
                <a:spcPts val="0"/>
              </a:spcBef>
              <a:spcAft>
                <a:spcPts val="0"/>
              </a:spcAft>
              <a:buClr>
                <a:srgbClr val="262626"/>
              </a:buClr>
              <a:buSzPts val="1200"/>
              <a:buFont typeface="Times New Roman"/>
              <a:buChar char="•"/>
            </a:pPr>
            <a:r>
              <a:rPr lang="de">
                <a:solidFill>
                  <a:srgbClr val="262626"/>
                </a:solidFill>
                <a:latin typeface="Times New Roman"/>
                <a:ea typeface="Times New Roman"/>
                <a:cs typeface="Times New Roman"/>
                <a:sym typeface="Times New Roman"/>
              </a:rPr>
              <a:t>Das Wort ist verwandt mit </a:t>
            </a:r>
            <a:r>
              <a:rPr lang="de" i="1">
                <a:solidFill>
                  <a:srgbClr val="262626"/>
                </a:solidFill>
                <a:latin typeface="Times New Roman"/>
                <a:ea typeface="Times New Roman"/>
                <a:cs typeface="Times New Roman"/>
                <a:sym typeface="Times New Roman"/>
              </a:rPr>
              <a:t>nubere</a:t>
            </a:r>
            <a:r>
              <a:rPr lang="de">
                <a:solidFill>
                  <a:srgbClr val="262626"/>
                </a:solidFill>
                <a:latin typeface="Times New Roman"/>
                <a:ea typeface="Times New Roman"/>
                <a:cs typeface="Times New Roman"/>
                <a:sym typeface="Times New Roman"/>
              </a:rPr>
              <a:t> „heiraten” und bezeichnet daher Mädchen im mannbaren Alter und im Bes. weibliche Elementargeister.</a:t>
            </a:r>
            <a:endParaRPr>
              <a:solidFill>
                <a:srgbClr val="262626"/>
              </a:solidFill>
              <a:latin typeface="Times New Roman"/>
              <a:ea typeface="Times New Roman"/>
              <a:cs typeface="Times New Roman"/>
              <a:sym typeface="Times New Roman"/>
            </a:endParaRPr>
          </a:p>
          <a:p>
            <a:pPr marL="228600" lvl="0" indent="-203200" algn="l" rtl="0">
              <a:lnSpc>
                <a:spcPct val="115000"/>
              </a:lnSpc>
              <a:spcBef>
                <a:spcPts val="0"/>
              </a:spcBef>
              <a:spcAft>
                <a:spcPts val="0"/>
              </a:spcAft>
              <a:buClr>
                <a:srgbClr val="262626"/>
              </a:buClr>
              <a:buSzPts val="1200"/>
              <a:buFont typeface="Times New Roman"/>
              <a:buChar char="•"/>
            </a:pPr>
            <a:r>
              <a:rPr lang="de">
                <a:solidFill>
                  <a:srgbClr val="262626"/>
                </a:solidFill>
                <a:latin typeface="Times New Roman"/>
                <a:ea typeface="Times New Roman"/>
                <a:cs typeface="Times New Roman"/>
                <a:sym typeface="Times New Roman"/>
              </a:rPr>
              <a:t>Sie stehen Hermes und Pan nahe, bisweilen auch Apollo, und befinden sich im Gefolge der Artemis.</a:t>
            </a:r>
            <a:endParaRPr>
              <a:solidFill>
                <a:srgbClr val="262626"/>
              </a:solidFill>
              <a:latin typeface="Times New Roman"/>
              <a:ea typeface="Times New Roman"/>
              <a:cs typeface="Times New Roman"/>
              <a:sym typeface="Times New Roman"/>
            </a:endParaRPr>
          </a:p>
          <a:p>
            <a:pPr marL="228600" lvl="0" indent="-213359" algn="l" rtl="0">
              <a:lnSpc>
                <a:spcPct val="115000"/>
              </a:lnSpc>
              <a:spcBef>
                <a:spcPts val="0"/>
              </a:spcBef>
              <a:spcAft>
                <a:spcPts val="0"/>
              </a:spcAft>
              <a:buClr>
                <a:srgbClr val="262626"/>
              </a:buClr>
              <a:buSzPts val="1200"/>
              <a:buChar char="•"/>
            </a:pPr>
            <a:r>
              <a:rPr lang="de" i="1">
                <a:solidFill>
                  <a:srgbClr val="262626"/>
                </a:solidFill>
                <a:latin typeface="Times New Roman"/>
                <a:ea typeface="Times New Roman"/>
                <a:cs typeface="Times New Roman"/>
                <a:sym typeface="Times New Roman"/>
              </a:rPr>
              <a:t>nympha/nymphae</a:t>
            </a:r>
            <a:r>
              <a:rPr lang="de">
                <a:solidFill>
                  <a:srgbClr val="262626"/>
                </a:solidFill>
                <a:latin typeface="Times New Roman"/>
                <a:ea typeface="Times New Roman"/>
                <a:cs typeface="Times New Roman"/>
                <a:sym typeface="Times New Roman"/>
              </a:rPr>
              <a:t> werden von Wickram entsprechend ihres Aufenthaltgebietes durch ein </a:t>
            </a:r>
            <a:r>
              <a:rPr lang="de" b="1">
                <a:solidFill>
                  <a:srgbClr val="262626"/>
                </a:solidFill>
                <a:latin typeface="Times New Roman"/>
                <a:ea typeface="Times New Roman"/>
                <a:cs typeface="Times New Roman"/>
                <a:sym typeface="Times New Roman"/>
              </a:rPr>
              <a:t>Repertoire an See- und Waldgottheiten</a:t>
            </a:r>
            <a:r>
              <a:rPr lang="de">
                <a:solidFill>
                  <a:srgbClr val="262626"/>
                </a:solidFill>
                <a:latin typeface="Times New Roman"/>
                <a:ea typeface="Times New Roman"/>
                <a:cs typeface="Times New Roman"/>
                <a:sym typeface="Times New Roman"/>
              </a:rPr>
              <a:t> aus dem germanischen Volksglauben ersetzt</a:t>
            </a:r>
            <a:endParaRPr>
              <a:solidFill>
                <a:srgbClr val="262626"/>
              </a:solidFill>
              <a:latin typeface="Times New Roman"/>
              <a:ea typeface="Times New Roman"/>
              <a:cs typeface="Times New Roman"/>
              <a:sym typeface="Times New Roman"/>
            </a:endParaRPr>
          </a:p>
          <a:p>
            <a:pPr marL="228600" lvl="0" indent="-213359" algn="l" rtl="0">
              <a:lnSpc>
                <a:spcPct val="115000"/>
              </a:lnSpc>
              <a:spcBef>
                <a:spcPts val="0"/>
              </a:spcBef>
              <a:spcAft>
                <a:spcPts val="0"/>
              </a:spcAft>
              <a:buClr>
                <a:srgbClr val="262626"/>
              </a:buClr>
              <a:buSzPts val="1200"/>
              <a:buFont typeface="Times New Roman"/>
              <a:buChar char="•"/>
            </a:pPr>
            <a:r>
              <a:rPr lang="de">
                <a:latin typeface="Times New Roman"/>
                <a:ea typeface="Times New Roman"/>
                <a:cs typeface="Times New Roman"/>
                <a:sym typeface="Times New Roman"/>
              </a:rPr>
              <a:t>Änderungen gehen höchstwahrscheinlich schon von Albrecht aus</a:t>
            </a:r>
            <a:endParaRPr>
              <a:latin typeface="Times New Roman"/>
              <a:ea typeface="Times New Roman"/>
              <a:cs typeface="Times New Roman"/>
              <a:sym typeface="Times New Roman"/>
            </a:endParaRPr>
          </a:p>
        </p:txBody>
      </p:sp>
      <p:sp>
        <p:nvSpPr>
          <p:cNvPr id="336" name="Google Shape;33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numerischer Überblick - je größer, desto öfter gebraucht</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benutzt </a:t>
            </a:r>
            <a:r>
              <a:rPr lang="de" i="1">
                <a:latin typeface="Times New Roman"/>
                <a:ea typeface="Times New Roman"/>
                <a:cs typeface="Times New Roman"/>
                <a:sym typeface="Times New Roman"/>
              </a:rPr>
              <a:t>waltfrawen</a:t>
            </a:r>
            <a:r>
              <a:rPr lang="de">
                <a:latin typeface="Times New Roman"/>
                <a:ea typeface="Times New Roman"/>
                <a:cs typeface="Times New Roman"/>
                <a:sym typeface="Times New Roman"/>
              </a:rPr>
              <a:t> und </a:t>
            </a:r>
            <a:r>
              <a:rPr lang="de" i="1">
                <a:latin typeface="Times New Roman"/>
                <a:ea typeface="Times New Roman"/>
                <a:cs typeface="Times New Roman"/>
                <a:sym typeface="Times New Roman"/>
              </a:rPr>
              <a:t>waltfeyen</a:t>
            </a:r>
            <a:r>
              <a:rPr lang="de">
                <a:latin typeface="Times New Roman"/>
                <a:ea typeface="Times New Roman"/>
                <a:cs typeface="Times New Roman"/>
                <a:sym typeface="Times New Roman"/>
              </a:rPr>
              <a:t> synonym</a:t>
            </a:r>
            <a:endParaRPr>
              <a:latin typeface="Times New Roman"/>
              <a:ea typeface="Times New Roman"/>
              <a:cs typeface="Times New Roman"/>
              <a:sym typeface="Times New Roman"/>
            </a:endParaRPr>
          </a:p>
          <a:p>
            <a:pPr marL="0" lvl="0" indent="0" algn="l" rtl="0">
              <a:spcBef>
                <a:spcPts val="0"/>
              </a:spcBef>
              <a:spcAft>
                <a:spcPts val="0"/>
              </a:spcAft>
              <a:buNone/>
            </a:pPr>
            <a:r>
              <a:rPr lang="de">
                <a:latin typeface="Times New Roman"/>
                <a:ea typeface="Times New Roman"/>
                <a:cs typeface="Times New Roman"/>
                <a:sym typeface="Times New Roman"/>
              </a:rPr>
              <a:t>https://answergarden.ch/2553270</a:t>
            </a:r>
            <a:endParaRPr>
              <a:latin typeface="Times New Roman"/>
              <a:ea typeface="Times New Roman"/>
              <a:cs typeface="Times New Roman"/>
              <a:sym typeface="Times New Roman"/>
            </a:endParaRPr>
          </a:p>
        </p:txBody>
      </p:sp>
      <p:sp>
        <p:nvSpPr>
          <p:cNvPr id="342" name="Google Shape;34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373de45550_0_1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de">
                <a:latin typeface="Times New Roman"/>
                <a:ea typeface="Times New Roman"/>
                <a:cs typeface="Times New Roman"/>
                <a:sym typeface="Times New Roman"/>
              </a:rPr>
              <a:t>Wickram wusste offensichtlich nicht, dass </a:t>
            </a:r>
            <a:r>
              <a:rPr lang="de" i="1">
                <a:latin typeface="Times New Roman"/>
                <a:ea typeface="Times New Roman"/>
                <a:cs typeface="Times New Roman"/>
                <a:sym typeface="Times New Roman"/>
              </a:rPr>
              <a:t>Naiades</a:t>
            </a:r>
            <a:r>
              <a:rPr lang="de">
                <a:latin typeface="Times New Roman"/>
                <a:ea typeface="Times New Roman"/>
                <a:cs typeface="Times New Roman"/>
                <a:sym typeface="Times New Roman"/>
              </a:rPr>
              <a:t> auf Wassernymphe eingegrenzt ist</a:t>
            </a:r>
            <a:endParaRPr>
              <a:latin typeface="Times New Roman"/>
              <a:ea typeface="Times New Roman"/>
              <a:cs typeface="Times New Roman"/>
              <a:sym typeface="Times New Roman"/>
            </a:endParaRPr>
          </a:p>
        </p:txBody>
      </p:sp>
      <p:sp>
        <p:nvSpPr>
          <p:cNvPr id="349" name="Google Shape;349;g1373de45550_0_1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43731af438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43731af438_0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1. Beispiel für </a:t>
            </a:r>
            <a:r>
              <a:rPr lang="de">
                <a:solidFill>
                  <a:srgbClr val="262626"/>
                </a:solidFill>
                <a:latin typeface="Times New Roman"/>
                <a:ea typeface="Times New Roman"/>
                <a:cs typeface="Times New Roman"/>
                <a:sym typeface="Times New Roman"/>
              </a:rPr>
              <a:t>„</a:t>
            </a:r>
            <a:r>
              <a:rPr lang="de">
                <a:latin typeface="Times New Roman"/>
                <a:ea typeface="Times New Roman"/>
                <a:cs typeface="Times New Roman"/>
                <a:sym typeface="Times New Roman"/>
              </a:rPr>
              <a:t>vermärchlichende” Übersetzung</a:t>
            </a:r>
            <a:endParaRPr>
              <a:latin typeface="Times New Roman"/>
              <a:ea typeface="Times New Roman"/>
              <a:cs typeface="Times New Roman"/>
              <a:sym typeface="Times New Roman"/>
            </a:endParaRPr>
          </a:p>
        </p:txBody>
      </p:sp>
      <p:sp>
        <p:nvSpPr>
          <p:cNvPr id="356" name="Google Shape;356;g143731af438_0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43731af438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Tod des Narzissus: die Waldgöttinnen und Feen fügen sich nach W. III 1224ff. zu einem Ring zusammen, um ihn zu beweinen → nicht im Original, eine germanische Vorstellung</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Clr>
                <a:schemeClr val="dk1"/>
              </a:buClr>
              <a:buFont typeface="Arial"/>
              <a:buNone/>
            </a:pPr>
            <a:r>
              <a:rPr lang="de">
                <a:latin typeface="Times New Roman"/>
                <a:ea typeface="Times New Roman"/>
                <a:cs typeface="Times New Roman"/>
                <a:sym typeface="Times New Roman"/>
              </a:rPr>
              <a:t>Nymphe Echo → Oreade</a:t>
            </a:r>
            <a:endParaRPr/>
          </a:p>
        </p:txBody>
      </p:sp>
      <p:sp>
        <p:nvSpPr>
          <p:cNvPr id="363" name="Google Shape;363;g143731af438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143731af438_0_2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143731af438_0_2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
                <a:latin typeface="Times New Roman"/>
                <a:ea typeface="Times New Roman"/>
                <a:cs typeface="Times New Roman"/>
                <a:sym typeface="Times New Roman"/>
              </a:rPr>
              <a:t>2. Beispiel für vermärchlichende Übersetzung</a:t>
            </a:r>
            <a:endParaRPr>
              <a:latin typeface="Times New Roman"/>
              <a:ea typeface="Times New Roman"/>
              <a:cs typeface="Times New Roman"/>
              <a:sym typeface="Times New Roman"/>
            </a:endParaRPr>
          </a:p>
        </p:txBody>
      </p:sp>
      <p:sp>
        <p:nvSpPr>
          <p:cNvPr id="374" name="Google Shape;374;g143731af438_0_2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143731af438_0_2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g143731af438_0_2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de" sz="1200" i="0" u="none" strike="noStrike">
                <a:solidFill>
                  <a:schemeClr val="dk1"/>
                </a:solidFill>
                <a:latin typeface="Times New Roman"/>
                <a:ea typeface="Times New Roman"/>
                <a:cs typeface="Times New Roman"/>
                <a:sym typeface="Times New Roman"/>
              </a:rPr>
              <a:t>Zusatz Albrechts W. IV 1289 f. erinnert an das Märchen von Melusine: das </a:t>
            </a:r>
            <a:r>
              <a:rPr lang="de" sz="1200" i="1" u="none" strike="noStrike">
                <a:solidFill>
                  <a:schemeClr val="dk1"/>
                </a:solidFill>
                <a:latin typeface="Times New Roman"/>
                <a:ea typeface="Times New Roman"/>
                <a:cs typeface="Times New Roman"/>
                <a:sym typeface="Times New Roman"/>
              </a:rPr>
              <a:t>meerwunder</a:t>
            </a:r>
            <a:r>
              <a:rPr lang="de" sz="1200" i="0" u="none" strike="noStrike">
                <a:solidFill>
                  <a:schemeClr val="dk1"/>
                </a:solidFill>
                <a:latin typeface="Times New Roman"/>
                <a:ea typeface="Times New Roman"/>
                <a:cs typeface="Times New Roman"/>
                <a:sym typeface="Times New Roman"/>
              </a:rPr>
              <a:t>, das Andromeda bedrängte, </a:t>
            </a:r>
            <a:r>
              <a:rPr lang="de" sz="1200" i="1" u="none" strike="noStrike">
                <a:solidFill>
                  <a:schemeClr val="dk1"/>
                </a:solidFill>
                <a:latin typeface="Times New Roman"/>
                <a:ea typeface="Times New Roman"/>
                <a:cs typeface="Times New Roman"/>
                <a:sym typeface="Times New Roman"/>
              </a:rPr>
              <a:t>was halb eyn fisch und halb eyn weib</a:t>
            </a:r>
            <a:endParaRPr>
              <a:latin typeface="Times New Roman"/>
              <a:ea typeface="Times New Roman"/>
              <a:cs typeface="Times New Roman"/>
              <a:sym typeface="Times New Roman"/>
            </a:endParaRPr>
          </a:p>
        </p:txBody>
      </p:sp>
      <p:sp>
        <p:nvSpPr>
          <p:cNvPr id="382" name="Google Shape;382;g143731af438_0_2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fe04a8e395_1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fe04a8e395_1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4880af3bd1_1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de"/>
              <a:t>Die Auslegungen sind mit Zitaten aus der Bibel, von den Kirchenvätern und aus der römischen Dichtung versehen.</a:t>
            </a:r>
            <a:endParaRPr/>
          </a:p>
          <a:p>
            <a:pPr marL="0" lvl="0" indent="0" algn="l" rtl="0">
              <a:lnSpc>
                <a:spcPct val="115000"/>
              </a:lnSpc>
              <a:spcBef>
                <a:spcPts val="0"/>
              </a:spcBef>
              <a:spcAft>
                <a:spcPts val="0"/>
              </a:spcAft>
              <a:buClr>
                <a:schemeClr val="dk1"/>
              </a:buClr>
              <a:buSzPts val="1100"/>
              <a:buFont typeface="Arial"/>
              <a:buNone/>
            </a:pPr>
            <a:r>
              <a:rPr lang="de"/>
              <a:t>Diese Prosa-Erläuterungen können nicht mit einem heutigen Sachkommentar verglichen werden.</a:t>
            </a:r>
            <a:endParaRPr/>
          </a:p>
          <a:p>
            <a:pPr marL="0" lvl="0" indent="0" algn="l" rtl="0">
              <a:lnSpc>
                <a:spcPct val="115000"/>
              </a:lnSpc>
              <a:spcBef>
                <a:spcPts val="0"/>
              </a:spcBef>
              <a:spcAft>
                <a:spcPts val="0"/>
              </a:spcAft>
              <a:buClr>
                <a:schemeClr val="dk1"/>
              </a:buClr>
              <a:buSzPts val="1100"/>
              <a:buFont typeface="Arial"/>
              <a:buNone/>
            </a:pPr>
            <a:r>
              <a:rPr lang="de"/>
              <a:t>Die Themen, die in den Auslegungen behandelt werden, sind: Ketzerei, Laster und das Hofleben. Ziel ist es, der Sittenlosigkeit entgegenzuwirken. Die Auslegungen dienen der Verteidigung der Lektüre der heidnischen Poeten und ermöglichen eine moralisch-allegorische Interpretation des Textes.</a:t>
            </a:r>
            <a:endParaRPr/>
          </a:p>
          <a:p>
            <a:pPr marL="0" lvl="0" indent="0" algn="l" rtl="0">
              <a:lnSpc>
                <a:spcPct val="115000"/>
              </a:lnSpc>
              <a:spcBef>
                <a:spcPts val="0"/>
              </a:spcBef>
              <a:spcAft>
                <a:spcPts val="0"/>
              </a:spcAft>
              <a:buNone/>
            </a:pPr>
            <a:endParaRPr>
              <a:latin typeface="Times New Roman"/>
              <a:ea typeface="Times New Roman"/>
              <a:cs typeface="Times New Roman"/>
              <a:sym typeface="Times New Roman"/>
            </a:endParaRPr>
          </a:p>
        </p:txBody>
      </p:sp>
      <p:sp>
        <p:nvSpPr>
          <p:cNvPr id="401" name="Google Shape;401;g14880af3bd1_1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4880af3bd1_1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de">
                <a:latin typeface="Times New Roman"/>
                <a:ea typeface="Times New Roman"/>
                <a:cs typeface="Times New Roman"/>
                <a:sym typeface="Times New Roman"/>
              </a:rPr>
              <a:t>Lorichius bietet Informationen über die mythischen Gestalten, die dem Publikum wahrscheinlich nicht bekannt waren. Allerdings machen diese Erklärungen nicht den größten Teil der </a:t>
            </a:r>
            <a:r>
              <a:rPr lang="de" i="0">
                <a:latin typeface="Times New Roman"/>
                <a:ea typeface="Times New Roman"/>
                <a:cs typeface="Times New Roman"/>
                <a:sym typeface="Times New Roman"/>
              </a:rPr>
              <a:t>Auslegungen</a:t>
            </a:r>
            <a:r>
              <a:rPr lang="de" i="1">
                <a:latin typeface="Times New Roman"/>
                <a:ea typeface="Times New Roman"/>
                <a:cs typeface="Times New Roman"/>
                <a:sym typeface="Times New Roman"/>
              </a:rPr>
              <a:t> </a:t>
            </a:r>
            <a:r>
              <a:rPr lang="de">
                <a:latin typeface="Times New Roman"/>
                <a:ea typeface="Times New Roman"/>
                <a:cs typeface="Times New Roman"/>
                <a:sym typeface="Times New Roman"/>
              </a:rPr>
              <a:t>aus. </a:t>
            </a:r>
            <a:endParaRPr>
              <a:latin typeface="Times New Roman"/>
              <a:ea typeface="Times New Roman"/>
              <a:cs typeface="Times New Roman"/>
              <a:sym typeface="Times New Roman"/>
            </a:endParaRPr>
          </a:p>
        </p:txBody>
      </p:sp>
      <p:sp>
        <p:nvSpPr>
          <p:cNvPr id="407" name="Google Shape;407;g14880af3bd1_1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fe04a8e395_1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a:latin typeface="Times New Roman"/>
              <a:ea typeface="Times New Roman"/>
              <a:cs typeface="Times New Roman"/>
              <a:sym typeface="Times New Roman"/>
            </a:endParaRPr>
          </a:p>
        </p:txBody>
      </p:sp>
      <p:sp>
        <p:nvSpPr>
          <p:cNvPr id="413" name="Google Shape;413;gfe04a8e395_1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fe04a8e395_1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a:latin typeface="Times New Roman"/>
              <a:ea typeface="Times New Roman"/>
              <a:cs typeface="Times New Roman"/>
              <a:sym typeface="Times New Roman"/>
            </a:endParaRPr>
          </a:p>
        </p:txBody>
      </p:sp>
      <p:sp>
        <p:nvSpPr>
          <p:cNvPr id="419" name="Google Shape;419;gfe04a8e395_1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4880af3bd1_2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4880af3bd1_2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g14880af3bd1_2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25"/>
          <p:cNvSpPr txBox="1">
            <a:spLocks noGrp="1"/>
          </p:cNvSpPr>
          <p:nvPr>
            <p:ph type="ctrTitle"/>
          </p:nvPr>
        </p:nvSpPr>
        <p:spPr>
          <a:xfrm>
            <a:off x="1756946" y="1104900"/>
            <a:ext cx="8376514" cy="3120504"/>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rgbClr val="262626"/>
              </a:buClr>
              <a:buSzPts val="2800"/>
              <a:buFont typeface="Arial"/>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5"/>
          <p:cNvSpPr txBox="1">
            <a:spLocks noGrp="1"/>
          </p:cNvSpPr>
          <p:nvPr>
            <p:ph type="subTitle" idx="1"/>
          </p:nvPr>
        </p:nvSpPr>
        <p:spPr>
          <a:xfrm>
            <a:off x="2908039" y="4442385"/>
            <a:ext cx="6074328" cy="984023"/>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rgbClr val="262626"/>
              </a:buClr>
              <a:buSzPts val="1600"/>
              <a:buNone/>
              <a:defRPr sz="2000" i="0"/>
            </a:lvl1pPr>
            <a:lvl2pPr lvl="1" algn="ctr">
              <a:lnSpc>
                <a:spcPct val="100000"/>
              </a:lnSpc>
              <a:spcBef>
                <a:spcPts val="500"/>
              </a:spcBef>
              <a:spcAft>
                <a:spcPts val="0"/>
              </a:spcAft>
              <a:buClr>
                <a:srgbClr val="262626"/>
              </a:buClr>
              <a:buSzPts val="2000"/>
              <a:buFont typeface="Arial"/>
              <a:buNone/>
              <a:defRPr sz="2000"/>
            </a:lvl2pPr>
            <a:lvl3pPr lvl="2" algn="ctr">
              <a:lnSpc>
                <a:spcPct val="100000"/>
              </a:lnSpc>
              <a:spcBef>
                <a:spcPts val="500"/>
              </a:spcBef>
              <a:spcAft>
                <a:spcPts val="0"/>
              </a:spcAft>
              <a:buClr>
                <a:srgbClr val="262626"/>
              </a:buClr>
              <a:buSzPts val="1440"/>
              <a:buNone/>
              <a:defRPr sz="1800"/>
            </a:lvl3pPr>
            <a:lvl4pPr lvl="3" algn="ctr">
              <a:lnSpc>
                <a:spcPct val="100000"/>
              </a:lnSpc>
              <a:spcBef>
                <a:spcPts val="500"/>
              </a:spcBef>
              <a:spcAft>
                <a:spcPts val="0"/>
              </a:spcAft>
              <a:buClr>
                <a:srgbClr val="262626"/>
              </a:buClr>
              <a:buSzPts val="1600"/>
              <a:buFont typeface="Arial"/>
              <a:buNone/>
              <a:defRPr sz="1600"/>
            </a:lvl4pPr>
            <a:lvl5pPr lvl="4" algn="ctr">
              <a:lnSpc>
                <a:spcPct val="100000"/>
              </a:lnSpc>
              <a:spcBef>
                <a:spcPts val="500"/>
              </a:spcBef>
              <a:spcAft>
                <a:spcPts val="0"/>
              </a:spcAft>
              <a:buClr>
                <a:srgbClr val="262626"/>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5"/>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5"/>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5"/>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26"/>
          <p:cNvSpPr txBox="1">
            <a:spLocks noGrp="1"/>
          </p:cNvSpPr>
          <p:nvPr>
            <p:ph type="title"/>
          </p:nvPr>
        </p:nvSpPr>
        <p:spPr>
          <a:xfrm>
            <a:off x="1052513" y="1709738"/>
            <a:ext cx="9087774" cy="3438524"/>
          </a:xfrm>
          <a:prstGeom prst="rect">
            <a:avLst/>
          </a:prstGeom>
          <a:noFill/>
          <a:ln>
            <a:noFill/>
          </a:ln>
        </p:spPr>
        <p:txBody>
          <a:bodyPr spcFirstLastPara="1" wrap="square" lIns="91425" tIns="45700" rIns="91425" bIns="45700" anchor="b" anchorCtr="0">
            <a:normAutofit/>
          </a:bodyPr>
          <a:lstStyle>
            <a:lvl1pPr lvl="0" algn="l">
              <a:lnSpc>
                <a:spcPct val="110000"/>
              </a:lnSpc>
              <a:spcBef>
                <a:spcPts val="0"/>
              </a:spcBef>
              <a:spcAft>
                <a:spcPts val="0"/>
              </a:spcAft>
              <a:buClr>
                <a:srgbClr val="262626"/>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6"/>
          <p:cNvSpPr txBox="1">
            <a:spLocks noGrp="1"/>
          </p:cNvSpPr>
          <p:nvPr>
            <p:ph type="body" idx="1"/>
          </p:nvPr>
        </p:nvSpPr>
        <p:spPr>
          <a:xfrm>
            <a:off x="1052513" y="5148262"/>
            <a:ext cx="8844522" cy="11382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888888"/>
              </a:buClr>
              <a:buSzPts val="1600"/>
              <a:buNone/>
              <a:defRPr sz="2000">
                <a:solidFill>
                  <a:srgbClr val="888888"/>
                </a:solidFill>
              </a:defRPr>
            </a:lvl1pPr>
            <a:lvl2pPr marL="914400" lvl="1" indent="-228600" algn="l">
              <a:lnSpc>
                <a:spcPct val="100000"/>
              </a:lnSpc>
              <a:spcBef>
                <a:spcPts val="500"/>
              </a:spcBef>
              <a:spcAft>
                <a:spcPts val="0"/>
              </a:spcAft>
              <a:buClr>
                <a:srgbClr val="888888"/>
              </a:buClr>
              <a:buSzPts val="2000"/>
              <a:buFont typeface="Arial"/>
              <a:buNone/>
              <a:defRPr sz="2000">
                <a:solidFill>
                  <a:srgbClr val="888888"/>
                </a:solidFill>
              </a:defRPr>
            </a:lvl2pPr>
            <a:lvl3pPr marL="1371600" lvl="2" indent="-228600" algn="l">
              <a:lnSpc>
                <a:spcPct val="100000"/>
              </a:lnSpc>
              <a:spcBef>
                <a:spcPts val="500"/>
              </a:spcBef>
              <a:spcAft>
                <a:spcPts val="0"/>
              </a:spcAft>
              <a:buClr>
                <a:srgbClr val="888888"/>
              </a:buClr>
              <a:buSzPts val="1440"/>
              <a:buNone/>
              <a:defRPr sz="1800">
                <a:solidFill>
                  <a:srgbClr val="888888"/>
                </a:solidFill>
              </a:defRPr>
            </a:lvl3pPr>
            <a:lvl4pPr marL="1828800" lvl="3" indent="-228600" algn="l">
              <a:lnSpc>
                <a:spcPct val="100000"/>
              </a:lnSpc>
              <a:spcBef>
                <a:spcPts val="500"/>
              </a:spcBef>
              <a:spcAft>
                <a:spcPts val="0"/>
              </a:spcAft>
              <a:buClr>
                <a:srgbClr val="888888"/>
              </a:buClr>
              <a:buSzPts val="1600"/>
              <a:buFont typeface="Arial"/>
              <a:buNone/>
              <a:defRPr sz="1600">
                <a:solidFill>
                  <a:srgbClr val="888888"/>
                </a:solidFill>
              </a:defRPr>
            </a:lvl4pPr>
            <a:lvl5pPr marL="2286000" lvl="4" indent="-228600" algn="l">
              <a:lnSpc>
                <a:spcPct val="100000"/>
              </a:lnSpc>
              <a:spcBef>
                <a:spcPts val="500"/>
              </a:spcBef>
              <a:spcAft>
                <a:spcPts val="0"/>
              </a:spcAft>
              <a:buClr>
                <a:srgbClr val="888888"/>
              </a:buClr>
              <a:buSzPts val="128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5" name="Google Shape;25;p26"/>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6"/>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6"/>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27"/>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7"/>
          <p:cNvSpPr txBox="1">
            <a:spLocks noGrp="1"/>
          </p:cNvSpPr>
          <p:nvPr>
            <p:ph type="body" idx="1"/>
          </p:nvPr>
        </p:nvSpPr>
        <p:spPr>
          <a:xfrm>
            <a:off x="1050879" y="1825624"/>
            <a:ext cx="9810604" cy="442875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7"/>
          <p:cNvSpPr txBox="1">
            <a:spLocks noGrp="1"/>
          </p:cNvSpPr>
          <p:nvPr>
            <p:ph type="dt" idx="10"/>
          </p:nvPr>
        </p:nvSpPr>
        <p:spPr>
          <a:xfrm rot="5400000">
            <a:off x="10506456" y="5074920"/>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7"/>
          <p:cNvSpPr txBox="1">
            <a:spLocks noGrp="1"/>
          </p:cNvSpPr>
          <p:nvPr>
            <p:ph type="ftr" idx="11"/>
          </p:nvPr>
        </p:nvSpPr>
        <p:spPr>
          <a:xfrm rot="5400000">
            <a:off x="10451592" y="1408176"/>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7"/>
          <p:cNvSpPr txBox="1">
            <a:spLocks noGrp="1"/>
          </p:cNvSpPr>
          <p:nvPr>
            <p:ph type="sldNum" idx="12"/>
          </p:nvPr>
        </p:nvSpPr>
        <p:spPr>
          <a:xfrm>
            <a:off x="11558016" y="3136392"/>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4"/>
        <p:cNvGrpSpPr/>
        <p:nvPr/>
      </p:nvGrpSpPr>
      <p:grpSpPr>
        <a:xfrm>
          <a:off x="0" y="0"/>
          <a:ext cx="0" cy="0"/>
          <a:chOff x="0" y="0"/>
          <a:chExt cx="0" cy="0"/>
        </a:xfrm>
      </p:grpSpPr>
      <p:sp>
        <p:nvSpPr>
          <p:cNvPr id="35" name="Google Shape;35;p28"/>
          <p:cNvSpPr txBox="1">
            <a:spLocks noGrp="1"/>
          </p:cNvSpPr>
          <p:nvPr>
            <p:ph type="body" idx="1"/>
          </p:nvPr>
        </p:nvSpPr>
        <p:spPr>
          <a:xfrm>
            <a:off x="1071563" y="1835219"/>
            <a:ext cx="445293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rgbClr val="262626"/>
              </a:buClr>
              <a:buSzPts val="1600"/>
              <a:buNone/>
              <a:defRPr sz="2000" b="1" i="0" cap="none"/>
            </a:lvl1pPr>
            <a:lvl2pPr marL="914400" lvl="1" indent="-228600" algn="l">
              <a:lnSpc>
                <a:spcPct val="100000"/>
              </a:lnSpc>
              <a:spcBef>
                <a:spcPts val="500"/>
              </a:spcBef>
              <a:spcAft>
                <a:spcPts val="0"/>
              </a:spcAft>
              <a:buClr>
                <a:srgbClr val="262626"/>
              </a:buClr>
              <a:buSzPts val="2000"/>
              <a:buFont typeface="Arial"/>
              <a:buNone/>
              <a:defRPr sz="2000" b="1"/>
            </a:lvl2pPr>
            <a:lvl3pPr marL="1371600" lvl="2" indent="-228600" algn="l">
              <a:lnSpc>
                <a:spcPct val="100000"/>
              </a:lnSpc>
              <a:spcBef>
                <a:spcPts val="500"/>
              </a:spcBef>
              <a:spcAft>
                <a:spcPts val="0"/>
              </a:spcAft>
              <a:buClr>
                <a:srgbClr val="262626"/>
              </a:buClr>
              <a:buSzPts val="1440"/>
              <a:buNone/>
              <a:defRPr sz="1800" b="1"/>
            </a:lvl3pPr>
            <a:lvl4pPr marL="1828800" lvl="3" indent="-228600" algn="l">
              <a:lnSpc>
                <a:spcPct val="100000"/>
              </a:lnSpc>
              <a:spcBef>
                <a:spcPts val="500"/>
              </a:spcBef>
              <a:spcAft>
                <a:spcPts val="0"/>
              </a:spcAft>
              <a:buClr>
                <a:srgbClr val="262626"/>
              </a:buClr>
              <a:buSzPts val="1600"/>
              <a:buFont typeface="Arial"/>
              <a:buNone/>
              <a:defRPr sz="1600" b="1"/>
            </a:lvl4pPr>
            <a:lvl5pPr marL="2286000" lvl="4" indent="-228600" algn="l">
              <a:lnSpc>
                <a:spcPct val="100000"/>
              </a:lnSpc>
              <a:spcBef>
                <a:spcPts val="500"/>
              </a:spcBef>
              <a:spcAft>
                <a:spcPts val="0"/>
              </a:spcAft>
              <a:buClr>
                <a:srgbClr val="262626"/>
              </a:buClr>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28"/>
          <p:cNvSpPr txBox="1">
            <a:spLocks noGrp="1"/>
          </p:cNvSpPr>
          <p:nvPr>
            <p:ph type="body" idx="2"/>
          </p:nvPr>
        </p:nvSpPr>
        <p:spPr>
          <a:xfrm>
            <a:off x="1071562" y="2717801"/>
            <a:ext cx="4452938" cy="355945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Font typeface="Arial"/>
              <a:buNone/>
              <a:defRPr/>
            </a:lvl2pPr>
            <a:lvl3pPr marL="1371600" lvl="2" indent="-309880" algn="l">
              <a:lnSpc>
                <a:spcPct val="100000"/>
              </a:lnSpc>
              <a:spcBef>
                <a:spcPts val="500"/>
              </a:spcBef>
              <a:spcAft>
                <a:spcPts val="0"/>
              </a:spcAft>
              <a:buClr>
                <a:srgbClr val="262626"/>
              </a:buClr>
              <a:buSzPts val="1280"/>
              <a:buChar char="•"/>
              <a:defRPr/>
            </a:lvl3pPr>
            <a:lvl4pPr marL="1828800" lvl="3" indent="-228600" algn="l">
              <a:lnSpc>
                <a:spcPct val="100000"/>
              </a:lnSpc>
              <a:spcBef>
                <a:spcPts val="500"/>
              </a:spcBef>
              <a:spcAft>
                <a:spcPts val="0"/>
              </a:spcAft>
              <a:buClr>
                <a:srgbClr val="262626"/>
              </a:buClr>
              <a:buSzPts val="1400"/>
              <a:buFont typeface="Arial"/>
              <a:buNone/>
              <a:defRPr/>
            </a:lvl4pPr>
            <a:lvl5pPr marL="2286000" lvl="4" indent="-299720" algn="l">
              <a:lnSpc>
                <a:spcPct val="100000"/>
              </a:lnSpc>
              <a:spcBef>
                <a:spcPts val="500"/>
              </a:spcBef>
              <a:spcAft>
                <a:spcPts val="0"/>
              </a:spcAft>
              <a:buClr>
                <a:srgbClr val="262626"/>
              </a:buClr>
              <a:buSzPts val="11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8"/>
          <p:cNvSpPr txBox="1">
            <a:spLocks noGrp="1"/>
          </p:cNvSpPr>
          <p:nvPr>
            <p:ph type="body" idx="3"/>
          </p:nvPr>
        </p:nvSpPr>
        <p:spPr>
          <a:xfrm>
            <a:off x="5844540" y="1835219"/>
            <a:ext cx="5016943"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rgbClr val="262626"/>
              </a:buClr>
              <a:buSzPts val="1600"/>
              <a:buNone/>
              <a:defRPr sz="2000" b="1" i="0" cap="none"/>
            </a:lvl1pPr>
            <a:lvl2pPr marL="914400" lvl="1" indent="-228600" algn="l">
              <a:lnSpc>
                <a:spcPct val="100000"/>
              </a:lnSpc>
              <a:spcBef>
                <a:spcPts val="500"/>
              </a:spcBef>
              <a:spcAft>
                <a:spcPts val="0"/>
              </a:spcAft>
              <a:buClr>
                <a:srgbClr val="262626"/>
              </a:buClr>
              <a:buSzPts val="2000"/>
              <a:buFont typeface="Arial"/>
              <a:buNone/>
              <a:defRPr sz="2000" b="1"/>
            </a:lvl2pPr>
            <a:lvl3pPr marL="1371600" lvl="2" indent="-228600" algn="l">
              <a:lnSpc>
                <a:spcPct val="100000"/>
              </a:lnSpc>
              <a:spcBef>
                <a:spcPts val="500"/>
              </a:spcBef>
              <a:spcAft>
                <a:spcPts val="0"/>
              </a:spcAft>
              <a:buClr>
                <a:srgbClr val="262626"/>
              </a:buClr>
              <a:buSzPts val="1440"/>
              <a:buNone/>
              <a:defRPr sz="1800" b="1"/>
            </a:lvl3pPr>
            <a:lvl4pPr marL="1828800" lvl="3" indent="-228600" algn="l">
              <a:lnSpc>
                <a:spcPct val="100000"/>
              </a:lnSpc>
              <a:spcBef>
                <a:spcPts val="500"/>
              </a:spcBef>
              <a:spcAft>
                <a:spcPts val="0"/>
              </a:spcAft>
              <a:buClr>
                <a:srgbClr val="262626"/>
              </a:buClr>
              <a:buSzPts val="1600"/>
              <a:buFont typeface="Arial"/>
              <a:buNone/>
              <a:defRPr sz="1600" b="1"/>
            </a:lvl4pPr>
            <a:lvl5pPr marL="2286000" lvl="4" indent="-228600" algn="l">
              <a:lnSpc>
                <a:spcPct val="100000"/>
              </a:lnSpc>
              <a:spcBef>
                <a:spcPts val="500"/>
              </a:spcBef>
              <a:spcAft>
                <a:spcPts val="0"/>
              </a:spcAft>
              <a:buClr>
                <a:srgbClr val="262626"/>
              </a:buClr>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 name="Google Shape;38;p28"/>
          <p:cNvSpPr txBox="1">
            <a:spLocks noGrp="1"/>
          </p:cNvSpPr>
          <p:nvPr>
            <p:ph type="body" idx="4"/>
          </p:nvPr>
        </p:nvSpPr>
        <p:spPr>
          <a:xfrm>
            <a:off x="5844540" y="2717800"/>
            <a:ext cx="5016943" cy="355945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Font typeface="Arial"/>
              <a:buNone/>
              <a:defRPr/>
            </a:lvl2pPr>
            <a:lvl3pPr marL="1371600" lvl="2" indent="-309880" algn="l">
              <a:lnSpc>
                <a:spcPct val="100000"/>
              </a:lnSpc>
              <a:spcBef>
                <a:spcPts val="500"/>
              </a:spcBef>
              <a:spcAft>
                <a:spcPts val="0"/>
              </a:spcAft>
              <a:buClr>
                <a:srgbClr val="262626"/>
              </a:buClr>
              <a:buSzPts val="1280"/>
              <a:buChar char="•"/>
              <a:defRPr/>
            </a:lvl3pPr>
            <a:lvl4pPr marL="1828800" lvl="3" indent="-228600" algn="l">
              <a:lnSpc>
                <a:spcPct val="100000"/>
              </a:lnSpc>
              <a:spcBef>
                <a:spcPts val="500"/>
              </a:spcBef>
              <a:spcAft>
                <a:spcPts val="0"/>
              </a:spcAft>
              <a:buClr>
                <a:srgbClr val="262626"/>
              </a:buClr>
              <a:buSzPts val="1400"/>
              <a:buFont typeface="Arial"/>
              <a:buNone/>
              <a:defRPr/>
            </a:lvl4pPr>
            <a:lvl5pPr marL="2286000" lvl="4" indent="-299720" algn="l">
              <a:lnSpc>
                <a:spcPct val="100000"/>
              </a:lnSpc>
              <a:spcBef>
                <a:spcPts val="500"/>
              </a:spcBef>
              <a:spcAft>
                <a:spcPts val="0"/>
              </a:spcAft>
              <a:buClr>
                <a:srgbClr val="262626"/>
              </a:buClr>
              <a:buSzPts val="11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28"/>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8"/>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8"/>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
        <p:nvSpPr>
          <p:cNvPr id="42" name="Google Shape;42;p28"/>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29"/>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29"/>
          <p:cNvSpPr txBox="1">
            <a:spLocks noGrp="1"/>
          </p:cNvSpPr>
          <p:nvPr>
            <p:ph type="body" idx="1"/>
          </p:nvPr>
        </p:nvSpPr>
        <p:spPr>
          <a:xfrm>
            <a:off x="1050878" y="1825624"/>
            <a:ext cx="4473622" cy="446087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Font typeface="Arial"/>
              <a:buNone/>
              <a:defRPr/>
            </a:lvl2pPr>
            <a:lvl3pPr marL="1371600" lvl="2" indent="-309880" algn="l">
              <a:lnSpc>
                <a:spcPct val="100000"/>
              </a:lnSpc>
              <a:spcBef>
                <a:spcPts val="500"/>
              </a:spcBef>
              <a:spcAft>
                <a:spcPts val="0"/>
              </a:spcAft>
              <a:buClr>
                <a:srgbClr val="262626"/>
              </a:buClr>
              <a:buSzPts val="1280"/>
              <a:buChar char="•"/>
              <a:defRPr/>
            </a:lvl3pPr>
            <a:lvl4pPr marL="1828800" lvl="3" indent="-228600" algn="l">
              <a:lnSpc>
                <a:spcPct val="100000"/>
              </a:lnSpc>
              <a:spcBef>
                <a:spcPts val="500"/>
              </a:spcBef>
              <a:spcAft>
                <a:spcPts val="0"/>
              </a:spcAft>
              <a:buClr>
                <a:srgbClr val="262626"/>
              </a:buClr>
              <a:buSzPts val="1400"/>
              <a:buFont typeface="Arial"/>
              <a:buNone/>
              <a:defRPr/>
            </a:lvl4pPr>
            <a:lvl5pPr marL="2286000" lvl="4" indent="-299720" algn="l">
              <a:lnSpc>
                <a:spcPct val="100000"/>
              </a:lnSpc>
              <a:spcBef>
                <a:spcPts val="500"/>
              </a:spcBef>
              <a:spcAft>
                <a:spcPts val="0"/>
              </a:spcAft>
              <a:buClr>
                <a:srgbClr val="262626"/>
              </a:buClr>
              <a:buSzPts val="11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9"/>
          <p:cNvSpPr txBox="1">
            <a:spLocks noGrp="1"/>
          </p:cNvSpPr>
          <p:nvPr>
            <p:ph type="body" idx="2"/>
          </p:nvPr>
        </p:nvSpPr>
        <p:spPr>
          <a:xfrm>
            <a:off x="5844540" y="1825624"/>
            <a:ext cx="5016943" cy="446087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9"/>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9"/>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9"/>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0"/>
        <p:cNvGrpSpPr/>
        <p:nvPr/>
      </p:nvGrpSpPr>
      <p:grpSpPr>
        <a:xfrm>
          <a:off x="0" y="0"/>
          <a:ext cx="0" cy="0"/>
          <a:chOff x="0" y="0"/>
          <a:chExt cx="0" cy="0"/>
        </a:xfrm>
      </p:grpSpPr>
      <p:sp>
        <p:nvSpPr>
          <p:cNvPr id="51" name="Google Shape;51;p30"/>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0"/>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0"/>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
        <p:nvSpPr>
          <p:cNvPr id="54" name="Google Shape;54;p30"/>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31"/>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1"/>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1"/>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2"/>
          <p:cNvSpPr txBox="1">
            <a:spLocks noGrp="1"/>
          </p:cNvSpPr>
          <p:nvPr>
            <p:ph type="title"/>
          </p:nvPr>
        </p:nvSpPr>
        <p:spPr>
          <a:xfrm>
            <a:off x="1063633" y="457200"/>
            <a:ext cx="4170355" cy="1917509"/>
          </a:xfrm>
          <a:prstGeom prst="rect">
            <a:avLst/>
          </a:prstGeom>
          <a:noFill/>
          <a:ln>
            <a:noFill/>
          </a:ln>
        </p:spPr>
        <p:txBody>
          <a:bodyPr spcFirstLastPara="1" wrap="square" lIns="91425" tIns="45700" rIns="91425" bIns="45700" anchor="b" anchorCtr="0">
            <a:normAutofit/>
          </a:bodyPr>
          <a:lstStyle>
            <a:lvl1pPr lvl="0" algn="l">
              <a:lnSpc>
                <a:spcPct val="110000"/>
              </a:lnSpc>
              <a:spcBef>
                <a:spcPts val="0"/>
              </a:spcBef>
              <a:spcAft>
                <a:spcPts val="0"/>
              </a:spcAft>
              <a:buClr>
                <a:srgbClr val="262626"/>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2"/>
          <p:cNvSpPr txBox="1">
            <a:spLocks noGrp="1"/>
          </p:cNvSpPr>
          <p:nvPr>
            <p:ph type="body" idx="1"/>
          </p:nvPr>
        </p:nvSpPr>
        <p:spPr>
          <a:xfrm>
            <a:off x="5481637" y="457200"/>
            <a:ext cx="5562601" cy="5943600"/>
          </a:xfrm>
          <a:prstGeom prst="rect">
            <a:avLst/>
          </a:prstGeom>
          <a:noFill/>
          <a:ln>
            <a:noFill/>
          </a:ln>
        </p:spPr>
        <p:txBody>
          <a:bodyPr spcFirstLastPara="1" wrap="square" lIns="91425" tIns="45700" rIns="91425" bIns="45700" anchor="t" anchorCtr="0">
            <a:normAutofit/>
          </a:bodyPr>
          <a:lstStyle>
            <a:lvl1pPr marL="457200" lvl="0" indent="-370840" algn="l">
              <a:lnSpc>
                <a:spcPct val="100000"/>
              </a:lnSpc>
              <a:spcBef>
                <a:spcPts val="1000"/>
              </a:spcBef>
              <a:spcAft>
                <a:spcPts val="0"/>
              </a:spcAft>
              <a:buClr>
                <a:srgbClr val="262626"/>
              </a:buClr>
              <a:buSzPts val="2240"/>
              <a:buChar char="•"/>
              <a:defRPr sz="2800"/>
            </a:lvl1pPr>
            <a:lvl2pPr marL="914400" lvl="1" indent="-228600" algn="l">
              <a:lnSpc>
                <a:spcPct val="100000"/>
              </a:lnSpc>
              <a:spcBef>
                <a:spcPts val="500"/>
              </a:spcBef>
              <a:spcAft>
                <a:spcPts val="0"/>
              </a:spcAft>
              <a:buClr>
                <a:srgbClr val="262626"/>
              </a:buClr>
              <a:buSzPts val="2400"/>
              <a:buFont typeface="Arial"/>
              <a:buNone/>
              <a:defRPr sz="2400"/>
            </a:lvl2pPr>
            <a:lvl3pPr marL="1371600" lvl="2" indent="-330200" algn="l">
              <a:lnSpc>
                <a:spcPct val="100000"/>
              </a:lnSpc>
              <a:spcBef>
                <a:spcPts val="500"/>
              </a:spcBef>
              <a:spcAft>
                <a:spcPts val="0"/>
              </a:spcAft>
              <a:buClr>
                <a:srgbClr val="262626"/>
              </a:buClr>
              <a:buSzPts val="1600"/>
              <a:buChar char="•"/>
              <a:defRPr sz="2000"/>
            </a:lvl3pPr>
            <a:lvl4pPr marL="1828800" lvl="3" indent="-228600" algn="l">
              <a:lnSpc>
                <a:spcPct val="100000"/>
              </a:lnSpc>
              <a:spcBef>
                <a:spcPts val="500"/>
              </a:spcBef>
              <a:spcAft>
                <a:spcPts val="0"/>
              </a:spcAft>
              <a:buClr>
                <a:srgbClr val="262626"/>
              </a:buClr>
              <a:buSzPts val="1800"/>
              <a:buFont typeface="Arial"/>
              <a:buNone/>
              <a:defRPr sz="1800"/>
            </a:lvl4pPr>
            <a:lvl5pPr marL="2286000" lvl="4" indent="-320039" algn="l">
              <a:lnSpc>
                <a:spcPct val="100000"/>
              </a:lnSpc>
              <a:spcBef>
                <a:spcPts val="500"/>
              </a:spcBef>
              <a:spcAft>
                <a:spcPts val="0"/>
              </a:spcAft>
              <a:buClr>
                <a:srgbClr val="262626"/>
              </a:buClr>
              <a:buSzPts val="144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32"/>
          <p:cNvSpPr txBox="1">
            <a:spLocks noGrp="1"/>
          </p:cNvSpPr>
          <p:nvPr>
            <p:ph type="body" idx="2"/>
          </p:nvPr>
        </p:nvSpPr>
        <p:spPr>
          <a:xfrm>
            <a:off x="1063633" y="2374708"/>
            <a:ext cx="4170355" cy="402609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62626"/>
              </a:buClr>
              <a:buSzPts val="1280"/>
              <a:buNone/>
              <a:defRPr sz="1600"/>
            </a:lvl1pPr>
            <a:lvl2pPr marL="914400" lvl="1" indent="-228600" algn="l">
              <a:lnSpc>
                <a:spcPct val="100000"/>
              </a:lnSpc>
              <a:spcBef>
                <a:spcPts val="500"/>
              </a:spcBef>
              <a:spcAft>
                <a:spcPts val="0"/>
              </a:spcAft>
              <a:buClr>
                <a:srgbClr val="262626"/>
              </a:buClr>
              <a:buSzPts val="1400"/>
              <a:buFont typeface="Arial"/>
              <a:buNone/>
              <a:defRPr sz="1400"/>
            </a:lvl2pPr>
            <a:lvl3pPr marL="1371600" lvl="2" indent="-228600" algn="l">
              <a:lnSpc>
                <a:spcPct val="100000"/>
              </a:lnSpc>
              <a:spcBef>
                <a:spcPts val="500"/>
              </a:spcBef>
              <a:spcAft>
                <a:spcPts val="0"/>
              </a:spcAft>
              <a:buClr>
                <a:srgbClr val="262626"/>
              </a:buClr>
              <a:buSzPts val="960"/>
              <a:buNone/>
              <a:defRPr sz="1200"/>
            </a:lvl3pPr>
            <a:lvl4pPr marL="1828800" lvl="3" indent="-228600" algn="l">
              <a:lnSpc>
                <a:spcPct val="100000"/>
              </a:lnSpc>
              <a:spcBef>
                <a:spcPts val="500"/>
              </a:spcBef>
              <a:spcAft>
                <a:spcPts val="0"/>
              </a:spcAft>
              <a:buClr>
                <a:srgbClr val="262626"/>
              </a:buClr>
              <a:buSzPts val="1000"/>
              <a:buFont typeface="Arial"/>
              <a:buNone/>
              <a:defRPr sz="1000"/>
            </a:lvl4pPr>
            <a:lvl5pPr marL="2286000" lvl="4" indent="-228600" algn="l">
              <a:lnSpc>
                <a:spcPct val="100000"/>
              </a:lnSpc>
              <a:spcBef>
                <a:spcPts val="500"/>
              </a:spcBef>
              <a:spcAft>
                <a:spcPts val="0"/>
              </a:spcAft>
              <a:buClr>
                <a:srgbClr val="262626"/>
              </a:buClr>
              <a:buSzPts val="8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32"/>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2"/>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2"/>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33"/>
          <p:cNvSpPr txBox="1">
            <a:spLocks noGrp="1"/>
          </p:cNvSpPr>
          <p:nvPr>
            <p:ph type="title"/>
          </p:nvPr>
        </p:nvSpPr>
        <p:spPr>
          <a:xfrm>
            <a:off x="1062038" y="457199"/>
            <a:ext cx="3913241" cy="1928813"/>
          </a:xfrm>
          <a:prstGeom prst="rect">
            <a:avLst/>
          </a:prstGeom>
          <a:noFill/>
          <a:ln>
            <a:noFill/>
          </a:ln>
        </p:spPr>
        <p:txBody>
          <a:bodyPr spcFirstLastPara="1" wrap="square" lIns="91425" tIns="45700" rIns="91425" bIns="45700" anchor="b" anchorCtr="0">
            <a:normAutofit/>
          </a:bodyPr>
          <a:lstStyle>
            <a:lvl1pPr lvl="0" algn="l">
              <a:lnSpc>
                <a:spcPct val="110000"/>
              </a:lnSpc>
              <a:spcBef>
                <a:spcPts val="0"/>
              </a:spcBef>
              <a:spcAft>
                <a:spcPts val="0"/>
              </a:spcAft>
              <a:buClr>
                <a:srgbClr val="262626"/>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3"/>
          <p:cNvSpPr>
            <a:spLocks noGrp="1"/>
          </p:cNvSpPr>
          <p:nvPr>
            <p:ph type="pic" idx="2"/>
          </p:nvPr>
        </p:nvSpPr>
        <p:spPr>
          <a:xfrm>
            <a:off x="5257752" y="457200"/>
            <a:ext cx="6110288" cy="5943600"/>
          </a:xfrm>
          <a:prstGeom prst="rect">
            <a:avLst/>
          </a:prstGeom>
          <a:noFill/>
          <a:ln>
            <a:noFill/>
          </a:ln>
        </p:spPr>
      </p:sp>
      <p:sp>
        <p:nvSpPr>
          <p:cNvPr id="69" name="Google Shape;69;p33"/>
          <p:cNvSpPr txBox="1">
            <a:spLocks noGrp="1"/>
          </p:cNvSpPr>
          <p:nvPr>
            <p:ph type="body" idx="1"/>
          </p:nvPr>
        </p:nvSpPr>
        <p:spPr>
          <a:xfrm>
            <a:off x="1062038" y="2386013"/>
            <a:ext cx="3913241" cy="40147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62626"/>
              </a:buClr>
              <a:buSzPts val="1280"/>
              <a:buNone/>
              <a:defRPr sz="1600"/>
            </a:lvl1pPr>
            <a:lvl2pPr marL="914400" lvl="1" indent="-228600" algn="l">
              <a:lnSpc>
                <a:spcPct val="100000"/>
              </a:lnSpc>
              <a:spcBef>
                <a:spcPts val="500"/>
              </a:spcBef>
              <a:spcAft>
                <a:spcPts val="0"/>
              </a:spcAft>
              <a:buClr>
                <a:srgbClr val="262626"/>
              </a:buClr>
              <a:buSzPts val="1400"/>
              <a:buFont typeface="Arial"/>
              <a:buNone/>
              <a:defRPr sz="1400"/>
            </a:lvl2pPr>
            <a:lvl3pPr marL="1371600" lvl="2" indent="-228600" algn="l">
              <a:lnSpc>
                <a:spcPct val="100000"/>
              </a:lnSpc>
              <a:spcBef>
                <a:spcPts val="500"/>
              </a:spcBef>
              <a:spcAft>
                <a:spcPts val="0"/>
              </a:spcAft>
              <a:buClr>
                <a:srgbClr val="262626"/>
              </a:buClr>
              <a:buSzPts val="960"/>
              <a:buNone/>
              <a:defRPr sz="1200"/>
            </a:lvl3pPr>
            <a:lvl4pPr marL="1828800" lvl="3" indent="-228600" algn="l">
              <a:lnSpc>
                <a:spcPct val="100000"/>
              </a:lnSpc>
              <a:spcBef>
                <a:spcPts val="500"/>
              </a:spcBef>
              <a:spcAft>
                <a:spcPts val="0"/>
              </a:spcAft>
              <a:buClr>
                <a:srgbClr val="262626"/>
              </a:buClr>
              <a:buSzPts val="1000"/>
              <a:buFont typeface="Arial"/>
              <a:buNone/>
              <a:defRPr sz="1000"/>
            </a:lvl4pPr>
            <a:lvl5pPr marL="2286000" lvl="4" indent="-228600" algn="l">
              <a:lnSpc>
                <a:spcPct val="100000"/>
              </a:lnSpc>
              <a:spcBef>
                <a:spcPts val="500"/>
              </a:spcBef>
              <a:spcAft>
                <a:spcPts val="0"/>
              </a:spcAft>
              <a:buClr>
                <a:srgbClr val="262626"/>
              </a:buClr>
              <a:buSzPts val="8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3"/>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3"/>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3"/>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73"/>
        <p:cNvGrpSpPr/>
        <p:nvPr/>
      </p:nvGrpSpPr>
      <p:grpSpPr>
        <a:xfrm>
          <a:off x="0" y="0"/>
          <a:ext cx="0" cy="0"/>
          <a:chOff x="0" y="0"/>
          <a:chExt cx="0" cy="0"/>
        </a:xfrm>
      </p:grpSpPr>
      <p:sp>
        <p:nvSpPr>
          <p:cNvPr id="74" name="Google Shape;74;p34"/>
          <p:cNvSpPr txBox="1">
            <a:spLocks noGrp="1"/>
          </p:cNvSpPr>
          <p:nvPr>
            <p:ph type="body" idx="1"/>
          </p:nvPr>
        </p:nvSpPr>
        <p:spPr>
          <a:xfrm rot="5400000">
            <a:off x="3697833" y="-821329"/>
            <a:ext cx="4516696" cy="9810604"/>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4"/>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4"/>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4"/>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
        <p:nvSpPr>
          <p:cNvPr id="78" name="Google Shape;78;p34"/>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35"/>
          <p:cNvSpPr txBox="1">
            <a:spLocks noGrp="1"/>
          </p:cNvSpPr>
          <p:nvPr>
            <p:ph type="title"/>
          </p:nvPr>
        </p:nvSpPr>
        <p:spPr>
          <a:xfrm rot="5400000">
            <a:off x="6905522" y="2283404"/>
            <a:ext cx="5800298" cy="2161540"/>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5"/>
          <p:cNvSpPr txBox="1">
            <a:spLocks noGrp="1"/>
          </p:cNvSpPr>
          <p:nvPr>
            <p:ph type="body" idx="1"/>
          </p:nvPr>
        </p:nvSpPr>
        <p:spPr>
          <a:xfrm rot="5400000">
            <a:off x="1881400" y="-579178"/>
            <a:ext cx="5800299" cy="78867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35"/>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5"/>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enutzerdefiniertes Layout">
  <p:cSld name="AUTOLAYOUT">
    <p:bg>
      <p:bgPr>
        <a:solidFill>
          <a:srgbClr val="FFFFFF"/>
        </a:solidFill>
        <a:effectLst/>
      </p:bgPr>
    </p:bg>
    <p:spTree>
      <p:nvGrpSpPr>
        <p:cNvPr id="1" name="Shape 85"/>
        <p:cNvGrpSpPr/>
        <p:nvPr/>
      </p:nvGrpSpPr>
      <p:grpSpPr>
        <a:xfrm>
          <a:off x="0" y="0"/>
          <a:ext cx="0" cy="0"/>
          <a:chOff x="0" y="0"/>
          <a:chExt cx="0" cy="0"/>
        </a:xfrm>
      </p:grpSpPr>
      <p:sp>
        <p:nvSpPr>
          <p:cNvPr id="86" name="Google Shape;86;g143731af438_0_212"/>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7" name="Google Shape;87;g143731af438_0_212"/>
          <p:cNvSpPr/>
          <p:nvPr/>
        </p:nvSpPr>
        <p:spPr>
          <a:xfrm>
            <a:off x="409133" y="422333"/>
            <a:ext cx="8027100" cy="60204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8" name="Google Shape;88;g143731af438_0_212"/>
          <p:cNvSpPr txBox="1">
            <a:spLocks noGrp="1"/>
          </p:cNvSpPr>
          <p:nvPr>
            <p:ph type="sldNum" idx="12"/>
          </p:nvPr>
        </p:nvSpPr>
        <p:spPr>
          <a:xfrm>
            <a:off x="11296610" y="6217622"/>
            <a:ext cx="731700" cy="524700"/>
          </a:xfrm>
          <a:prstGeom prst="rect">
            <a:avLst/>
          </a:prstGeom>
          <a:noFill/>
        </p:spPr>
        <p:txBody>
          <a:bodyPr spcFirstLastPara="1" wrap="square" lIns="91425" tIns="45700" rIns="91425" bIns="45700" anchor="ctr" anchorCtr="0">
            <a:noAutofit/>
          </a:bodyPr>
          <a:lstStyle>
            <a:lvl1pPr lvl="0" algn="r">
              <a:lnSpc>
                <a:spcPct val="100000"/>
              </a:lnSpc>
              <a:spcAft>
                <a:spcPts val="0"/>
              </a:spcAft>
              <a:buNone/>
              <a:defRPr sz="1300">
                <a:solidFill>
                  <a:schemeClr val="dk2"/>
                </a:solidFill>
              </a:defRPr>
            </a:lvl1pPr>
            <a:lvl2pPr lvl="1" algn="r">
              <a:lnSpc>
                <a:spcPct val="100000"/>
              </a:lnSpc>
              <a:spcAft>
                <a:spcPts val="0"/>
              </a:spcAft>
              <a:buNone/>
              <a:defRPr sz="1300">
                <a:solidFill>
                  <a:schemeClr val="dk2"/>
                </a:solidFill>
              </a:defRPr>
            </a:lvl2pPr>
            <a:lvl3pPr lvl="2" algn="r">
              <a:lnSpc>
                <a:spcPct val="100000"/>
              </a:lnSpc>
              <a:spcAft>
                <a:spcPts val="0"/>
              </a:spcAft>
              <a:buNone/>
              <a:defRPr sz="1300">
                <a:solidFill>
                  <a:schemeClr val="dk2"/>
                </a:solidFill>
              </a:defRPr>
            </a:lvl3pPr>
            <a:lvl4pPr lvl="3" algn="r">
              <a:lnSpc>
                <a:spcPct val="100000"/>
              </a:lnSpc>
              <a:spcAft>
                <a:spcPts val="0"/>
              </a:spcAft>
              <a:buNone/>
              <a:defRPr sz="1300">
                <a:solidFill>
                  <a:schemeClr val="dk2"/>
                </a:solidFill>
              </a:defRPr>
            </a:lvl4pPr>
            <a:lvl5pPr lvl="4" algn="r">
              <a:lnSpc>
                <a:spcPct val="100000"/>
              </a:lnSpc>
              <a:spcAft>
                <a:spcPts val="0"/>
              </a:spcAft>
              <a:buNone/>
              <a:defRPr sz="1300">
                <a:solidFill>
                  <a:schemeClr val="dk2"/>
                </a:solidFill>
              </a:defRPr>
            </a:lvl5pPr>
            <a:lvl6pPr lvl="5" algn="r">
              <a:lnSpc>
                <a:spcPct val="100000"/>
              </a:lnSpc>
              <a:spcAft>
                <a:spcPts val="0"/>
              </a:spcAft>
              <a:buNone/>
              <a:defRPr sz="1300">
                <a:solidFill>
                  <a:schemeClr val="dk2"/>
                </a:solidFill>
              </a:defRPr>
            </a:lvl6pPr>
            <a:lvl7pPr lvl="6" algn="r">
              <a:lnSpc>
                <a:spcPct val="100000"/>
              </a:lnSpc>
              <a:spcAft>
                <a:spcPts val="0"/>
              </a:spcAft>
              <a:buNone/>
              <a:defRPr sz="1300">
                <a:solidFill>
                  <a:schemeClr val="dk2"/>
                </a:solidFill>
              </a:defRPr>
            </a:lvl7pPr>
            <a:lvl8pPr lvl="7" algn="r">
              <a:lnSpc>
                <a:spcPct val="100000"/>
              </a:lnSpc>
              <a:spcAft>
                <a:spcPts val="0"/>
              </a:spcAft>
              <a:buNone/>
              <a:defRPr sz="1300">
                <a:solidFill>
                  <a:schemeClr val="dk2"/>
                </a:solidFill>
              </a:defRPr>
            </a:lvl8pPr>
            <a:lvl9pPr lvl="8" algn="r">
              <a:lnSpc>
                <a:spcPct val="100000"/>
              </a:lnSpc>
              <a:spcAft>
                <a:spcPts val="0"/>
              </a:spcAft>
              <a:buNone/>
              <a:defRPr sz="13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A person in a dark room&#10;&#10;Description automatically generated"/>
          <p:cNvPicPr preferRelativeResize="0"/>
          <p:nvPr/>
        </p:nvPicPr>
        <p:blipFill rotWithShape="1">
          <a:blip r:embed="rId14">
            <a:alphaModFix/>
          </a:blip>
          <a:srcRect/>
          <a:stretch/>
        </p:blipFill>
        <p:spPr>
          <a:xfrm>
            <a:off x="10905744" y="0"/>
            <a:ext cx="1286256" cy="6858000"/>
          </a:xfrm>
          <a:prstGeom prst="rect">
            <a:avLst/>
          </a:prstGeom>
          <a:noFill/>
          <a:ln>
            <a:noFill/>
          </a:ln>
        </p:spPr>
      </p:pic>
      <p:sp>
        <p:nvSpPr>
          <p:cNvPr id="11" name="Google Shape;11;p24"/>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marR="0" lvl="0" algn="l" rtl="0">
              <a:lnSpc>
                <a:spcPct val="110000"/>
              </a:lnSpc>
              <a:spcBef>
                <a:spcPts val="0"/>
              </a:spcBef>
              <a:spcAft>
                <a:spcPts val="0"/>
              </a:spcAft>
              <a:buClr>
                <a:srgbClr val="262626"/>
              </a:buClr>
              <a:buSzPts val="2800"/>
              <a:buFont typeface="Arial"/>
              <a:buNone/>
              <a:defRPr sz="2800" b="0" i="0" u="none" strike="noStrike" cap="none">
                <a:solidFill>
                  <a:srgbClr val="262626"/>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4"/>
          <p:cNvSpPr txBox="1">
            <a:spLocks noGrp="1"/>
          </p:cNvSpPr>
          <p:nvPr>
            <p:ph type="body" idx="1"/>
          </p:nvPr>
        </p:nvSpPr>
        <p:spPr>
          <a:xfrm>
            <a:off x="1050879" y="1825624"/>
            <a:ext cx="9810604" cy="442875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00000"/>
              </a:lnSpc>
              <a:spcBef>
                <a:spcPts val="1000"/>
              </a:spcBef>
              <a:spcAft>
                <a:spcPts val="0"/>
              </a:spcAft>
              <a:buClr>
                <a:srgbClr val="262626"/>
              </a:buClr>
              <a:buSzPts val="1600"/>
              <a:buFont typeface="Arial"/>
              <a:buChar char="•"/>
              <a:defRPr sz="2000" b="0" i="0" u="none" strike="noStrike" cap="none">
                <a:solidFill>
                  <a:srgbClr val="262626"/>
                </a:solidFill>
                <a:latin typeface="Arial"/>
                <a:ea typeface="Arial"/>
                <a:cs typeface="Arial"/>
                <a:sym typeface="Arial"/>
              </a:defRPr>
            </a:lvl1pPr>
            <a:lvl2pPr marL="914400" marR="0" lvl="1" indent="-228600" algn="l" rtl="0">
              <a:lnSpc>
                <a:spcPct val="100000"/>
              </a:lnSpc>
              <a:spcBef>
                <a:spcPts val="500"/>
              </a:spcBef>
              <a:spcAft>
                <a:spcPts val="0"/>
              </a:spcAft>
              <a:buClr>
                <a:srgbClr val="262626"/>
              </a:buClr>
              <a:buSzPts val="1800"/>
              <a:buFont typeface="Arial"/>
              <a:buNone/>
              <a:defRPr sz="1800" b="0" i="0" u="none" strike="noStrike" cap="none">
                <a:solidFill>
                  <a:srgbClr val="262626"/>
                </a:solidFill>
                <a:latin typeface="Arial"/>
                <a:ea typeface="Arial"/>
                <a:cs typeface="Arial"/>
                <a:sym typeface="Arial"/>
              </a:defRPr>
            </a:lvl2pPr>
            <a:lvl3pPr marL="1371600" marR="0" lvl="2" indent="-309880" algn="l" rtl="0">
              <a:lnSpc>
                <a:spcPct val="100000"/>
              </a:lnSpc>
              <a:spcBef>
                <a:spcPts val="500"/>
              </a:spcBef>
              <a:spcAft>
                <a:spcPts val="0"/>
              </a:spcAft>
              <a:buClr>
                <a:srgbClr val="262626"/>
              </a:buClr>
              <a:buSzPts val="1280"/>
              <a:buFont typeface="Arial"/>
              <a:buChar char="•"/>
              <a:defRPr sz="1600" b="0" i="0" u="none" strike="noStrike" cap="none">
                <a:solidFill>
                  <a:srgbClr val="262626"/>
                </a:solidFill>
                <a:latin typeface="Arial"/>
                <a:ea typeface="Arial"/>
                <a:cs typeface="Arial"/>
                <a:sym typeface="Arial"/>
              </a:defRPr>
            </a:lvl3pPr>
            <a:lvl4pPr marL="1828800" marR="0" lvl="3" indent="-228600" algn="l" rtl="0">
              <a:lnSpc>
                <a:spcPct val="100000"/>
              </a:lnSpc>
              <a:spcBef>
                <a:spcPts val="500"/>
              </a:spcBef>
              <a:spcAft>
                <a:spcPts val="0"/>
              </a:spcAft>
              <a:buClr>
                <a:srgbClr val="262626"/>
              </a:buClr>
              <a:buSzPts val="1400"/>
              <a:buFont typeface="Arial"/>
              <a:buNone/>
              <a:defRPr sz="1400" b="0" i="0" u="none" strike="noStrike" cap="none">
                <a:solidFill>
                  <a:srgbClr val="262626"/>
                </a:solidFill>
                <a:latin typeface="Arial"/>
                <a:ea typeface="Arial"/>
                <a:cs typeface="Arial"/>
                <a:sym typeface="Arial"/>
              </a:defRPr>
            </a:lvl4pPr>
            <a:lvl5pPr marL="2286000" marR="0" lvl="4" indent="-299720" algn="l" rtl="0">
              <a:lnSpc>
                <a:spcPct val="100000"/>
              </a:lnSpc>
              <a:spcBef>
                <a:spcPts val="500"/>
              </a:spcBef>
              <a:spcAft>
                <a:spcPts val="0"/>
              </a:spcAft>
              <a:buClr>
                <a:srgbClr val="262626"/>
              </a:buClr>
              <a:buSzPts val="1120"/>
              <a:buFont typeface="Arial"/>
              <a:buChar char="•"/>
              <a:defRPr sz="1400" b="0" i="0" u="none" strike="noStrike" cap="none">
                <a:solidFill>
                  <a:srgbClr val="262626"/>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 name="Google Shape;13;p24"/>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262626"/>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4"/>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262626"/>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24"/>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0" i="0" u="none" strike="noStrike" cap="none">
                <a:solidFill>
                  <a:srgbClr val="262626"/>
                </a:solidFill>
                <a:latin typeface="Arial"/>
                <a:ea typeface="Arial"/>
                <a:cs typeface="Arial"/>
                <a:sym typeface="Arial"/>
              </a:defRPr>
            </a:lvl1pPr>
            <a:lvl2pPr marL="0" marR="0" lvl="1" indent="0" algn="ctr" rtl="0">
              <a:spcBef>
                <a:spcPts val="0"/>
              </a:spcBef>
              <a:buNone/>
              <a:defRPr sz="1600" b="0" i="0" u="none" strike="noStrike" cap="none">
                <a:solidFill>
                  <a:srgbClr val="262626"/>
                </a:solidFill>
                <a:latin typeface="Arial"/>
                <a:ea typeface="Arial"/>
                <a:cs typeface="Arial"/>
                <a:sym typeface="Arial"/>
              </a:defRPr>
            </a:lvl2pPr>
            <a:lvl3pPr marL="0" marR="0" lvl="2" indent="0" algn="ctr" rtl="0">
              <a:spcBef>
                <a:spcPts val="0"/>
              </a:spcBef>
              <a:buNone/>
              <a:defRPr sz="1600" b="0" i="0" u="none" strike="noStrike" cap="none">
                <a:solidFill>
                  <a:srgbClr val="262626"/>
                </a:solidFill>
                <a:latin typeface="Arial"/>
                <a:ea typeface="Arial"/>
                <a:cs typeface="Arial"/>
                <a:sym typeface="Arial"/>
              </a:defRPr>
            </a:lvl3pPr>
            <a:lvl4pPr marL="0" marR="0" lvl="3" indent="0" algn="ctr" rtl="0">
              <a:spcBef>
                <a:spcPts val="0"/>
              </a:spcBef>
              <a:buNone/>
              <a:defRPr sz="1600" b="0" i="0" u="none" strike="noStrike" cap="none">
                <a:solidFill>
                  <a:srgbClr val="262626"/>
                </a:solidFill>
                <a:latin typeface="Arial"/>
                <a:ea typeface="Arial"/>
                <a:cs typeface="Arial"/>
                <a:sym typeface="Arial"/>
              </a:defRPr>
            </a:lvl4pPr>
            <a:lvl5pPr marL="0" marR="0" lvl="4" indent="0" algn="ctr" rtl="0">
              <a:spcBef>
                <a:spcPts val="0"/>
              </a:spcBef>
              <a:buNone/>
              <a:defRPr sz="1600" b="0" i="0" u="none" strike="noStrike" cap="none">
                <a:solidFill>
                  <a:srgbClr val="262626"/>
                </a:solidFill>
                <a:latin typeface="Arial"/>
                <a:ea typeface="Arial"/>
                <a:cs typeface="Arial"/>
                <a:sym typeface="Arial"/>
              </a:defRPr>
            </a:lvl5pPr>
            <a:lvl6pPr marL="0" marR="0" lvl="5" indent="0" algn="ctr" rtl="0">
              <a:spcBef>
                <a:spcPts val="0"/>
              </a:spcBef>
              <a:buNone/>
              <a:defRPr sz="1600" b="0" i="0" u="none" strike="noStrike" cap="none">
                <a:solidFill>
                  <a:srgbClr val="262626"/>
                </a:solidFill>
                <a:latin typeface="Arial"/>
                <a:ea typeface="Arial"/>
                <a:cs typeface="Arial"/>
                <a:sym typeface="Arial"/>
              </a:defRPr>
            </a:lvl6pPr>
            <a:lvl7pPr marL="0" marR="0" lvl="6" indent="0" algn="ctr" rtl="0">
              <a:spcBef>
                <a:spcPts val="0"/>
              </a:spcBef>
              <a:buNone/>
              <a:defRPr sz="1600" b="0" i="0" u="none" strike="noStrike" cap="none">
                <a:solidFill>
                  <a:srgbClr val="262626"/>
                </a:solidFill>
                <a:latin typeface="Arial"/>
                <a:ea typeface="Arial"/>
                <a:cs typeface="Arial"/>
                <a:sym typeface="Arial"/>
              </a:defRPr>
            </a:lvl7pPr>
            <a:lvl8pPr marL="0" marR="0" lvl="7" indent="0" algn="ctr" rtl="0">
              <a:spcBef>
                <a:spcPts val="0"/>
              </a:spcBef>
              <a:buNone/>
              <a:defRPr sz="1600" b="0" i="0" u="none" strike="noStrike" cap="none">
                <a:solidFill>
                  <a:srgbClr val="262626"/>
                </a:solidFill>
                <a:latin typeface="Arial"/>
                <a:ea typeface="Arial"/>
                <a:cs typeface="Arial"/>
                <a:sym typeface="Arial"/>
              </a:defRPr>
            </a:lvl8pPr>
            <a:lvl9pPr marL="0" marR="0" lvl="8" indent="0" algn="ctr" rtl="0">
              <a:spcBef>
                <a:spcPts val="0"/>
              </a:spcBef>
              <a:buNone/>
              <a:defRPr sz="1600" b="0" i="0" u="none" strike="noStrike" cap="none">
                <a:solidFill>
                  <a:srgbClr val="26262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sp>
        <p:nvSpPr>
          <p:cNvPr id="94" name="Google Shape;94;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5" name="Google Shape;95;p1"/>
          <p:cNvSpPr/>
          <p:nvPr/>
        </p:nvSpPr>
        <p:spPr>
          <a:xfrm>
            <a:off x="0" y="0"/>
            <a:ext cx="5135971" cy="6871648"/>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96" name="Google Shape;96;p1"/>
          <p:cNvPicPr preferRelativeResize="0"/>
          <p:nvPr/>
        </p:nvPicPr>
        <p:blipFill rotWithShape="1">
          <a:blip r:embed="rId3">
            <a:alphaModFix/>
          </a:blip>
          <a:srcRect l="7794" r="7795"/>
          <a:stretch/>
        </p:blipFill>
        <p:spPr>
          <a:xfrm>
            <a:off x="3584196" y="-1"/>
            <a:ext cx="8607807" cy="6871647"/>
          </a:xfrm>
          <a:custGeom>
            <a:avLst/>
            <a:gdLst/>
            <a:ahLst/>
            <a:cxnLst/>
            <a:rect l="l" t="t" r="r" b="b"/>
            <a:pathLst>
              <a:path w="8607807" h="6858000" extrusionOk="0">
                <a:moveTo>
                  <a:pt x="8607807" y="0"/>
                </a:moveTo>
                <a:lnTo>
                  <a:pt x="8607807" y="6858000"/>
                </a:lnTo>
                <a:lnTo>
                  <a:pt x="2049693" y="6858000"/>
                </a:lnTo>
                <a:lnTo>
                  <a:pt x="1546051" y="6858000"/>
                </a:lnTo>
                <a:lnTo>
                  <a:pt x="1535751" y="6815348"/>
                </a:lnTo>
                <a:cubicBezTo>
                  <a:pt x="1530460" y="6761684"/>
                  <a:pt x="1515370" y="6604898"/>
                  <a:pt x="1514301" y="6536022"/>
                </a:cubicBezTo>
                <a:cubicBezTo>
                  <a:pt x="1518045" y="6478504"/>
                  <a:pt x="1528503" y="6437797"/>
                  <a:pt x="1529339" y="6402088"/>
                </a:cubicBezTo>
                <a:cubicBezTo>
                  <a:pt x="1525062" y="6346650"/>
                  <a:pt x="1502062" y="6294623"/>
                  <a:pt x="1493941" y="6256398"/>
                </a:cubicBezTo>
                <a:cubicBezTo>
                  <a:pt x="1502669" y="6241770"/>
                  <a:pt x="1469920" y="6187857"/>
                  <a:pt x="1480613" y="6172741"/>
                </a:cubicBezTo>
                <a:cubicBezTo>
                  <a:pt x="1481020" y="6152279"/>
                  <a:pt x="1458164" y="6048753"/>
                  <a:pt x="1443364" y="6006407"/>
                </a:cubicBezTo>
                <a:cubicBezTo>
                  <a:pt x="1426694" y="5958900"/>
                  <a:pt x="1390307" y="5908317"/>
                  <a:pt x="1380584" y="5887691"/>
                </a:cubicBezTo>
                <a:cubicBezTo>
                  <a:pt x="1370860" y="5867065"/>
                  <a:pt x="1392244" y="5909118"/>
                  <a:pt x="1385023" y="5882650"/>
                </a:cubicBezTo>
                <a:cubicBezTo>
                  <a:pt x="1377800" y="5856181"/>
                  <a:pt x="1345702" y="5759038"/>
                  <a:pt x="1337254" y="5728879"/>
                </a:cubicBezTo>
                <a:cubicBezTo>
                  <a:pt x="1353956" y="5727462"/>
                  <a:pt x="1323673" y="5710676"/>
                  <a:pt x="1334321" y="5701696"/>
                </a:cubicBezTo>
                <a:cubicBezTo>
                  <a:pt x="1343675" y="5695367"/>
                  <a:pt x="1336672" y="5688797"/>
                  <a:pt x="1335877" y="5681564"/>
                </a:cubicBezTo>
                <a:cubicBezTo>
                  <a:pt x="1343201" y="5672524"/>
                  <a:pt x="1329617" y="5640839"/>
                  <a:pt x="1319978" y="5632219"/>
                </a:cubicBezTo>
                <a:cubicBezTo>
                  <a:pt x="1286551" y="5611011"/>
                  <a:pt x="1310947" y="5568721"/>
                  <a:pt x="1285321" y="5551224"/>
                </a:cubicBezTo>
                <a:cubicBezTo>
                  <a:pt x="1281540" y="5545203"/>
                  <a:pt x="1279983" y="5539432"/>
                  <a:pt x="1279815" y="5533855"/>
                </a:cubicBezTo>
                <a:lnTo>
                  <a:pt x="1282507" y="5518422"/>
                </a:lnTo>
                <a:lnTo>
                  <a:pt x="1289604" y="5514404"/>
                </a:lnTo>
                <a:lnTo>
                  <a:pt x="1287766" y="5504772"/>
                </a:lnTo>
                <a:lnTo>
                  <a:pt x="1288829" y="5502102"/>
                </a:lnTo>
                <a:cubicBezTo>
                  <a:pt x="1290896" y="5497007"/>
                  <a:pt x="1292688" y="5491968"/>
                  <a:pt x="1293373" y="5486914"/>
                </a:cubicBezTo>
                <a:cubicBezTo>
                  <a:pt x="1288690" y="5472938"/>
                  <a:pt x="1272696" y="5448436"/>
                  <a:pt x="1260736" y="5418245"/>
                </a:cubicBezTo>
                <a:cubicBezTo>
                  <a:pt x="1238579" y="5385699"/>
                  <a:pt x="1238884" y="5340972"/>
                  <a:pt x="1221610" y="5305770"/>
                </a:cubicBezTo>
                <a:lnTo>
                  <a:pt x="1216099" y="5298785"/>
                </a:lnTo>
                <a:lnTo>
                  <a:pt x="1217278" y="5268992"/>
                </a:lnTo>
                <a:cubicBezTo>
                  <a:pt x="1221588" y="5263843"/>
                  <a:pt x="1222716" y="5256480"/>
                  <a:pt x="1218469" y="5250149"/>
                </a:cubicBezTo>
                <a:lnTo>
                  <a:pt x="1206220" y="5142322"/>
                </a:lnTo>
                <a:cubicBezTo>
                  <a:pt x="1205294" y="5106716"/>
                  <a:pt x="1196908" y="5091595"/>
                  <a:pt x="1212921" y="5036513"/>
                </a:cubicBezTo>
                <a:cubicBezTo>
                  <a:pt x="1234138" y="4978012"/>
                  <a:pt x="1204801" y="4893378"/>
                  <a:pt x="1212183" y="4827738"/>
                </a:cubicBezTo>
                <a:cubicBezTo>
                  <a:pt x="1183151" y="4792886"/>
                  <a:pt x="1209228" y="4811487"/>
                  <a:pt x="1202048" y="4774693"/>
                </a:cubicBezTo>
                <a:cubicBezTo>
                  <a:pt x="1202483" y="4751423"/>
                  <a:pt x="1202919" y="4728152"/>
                  <a:pt x="1203354" y="4704882"/>
                </a:cubicBezTo>
                <a:lnTo>
                  <a:pt x="1201502" y="4691500"/>
                </a:lnTo>
                <a:lnTo>
                  <a:pt x="1194919" y="4687895"/>
                </a:lnTo>
                <a:lnTo>
                  <a:pt x="1187792" y="4667873"/>
                </a:lnTo>
                <a:cubicBezTo>
                  <a:pt x="1186060" y="4660351"/>
                  <a:pt x="1185291" y="4652220"/>
                  <a:pt x="1186080" y="4643189"/>
                </a:cubicBezTo>
                <a:cubicBezTo>
                  <a:pt x="1199189" y="4613276"/>
                  <a:pt x="1167081" y="4562691"/>
                  <a:pt x="1184722" y="4525834"/>
                </a:cubicBezTo>
                <a:cubicBezTo>
                  <a:pt x="1182407" y="4490142"/>
                  <a:pt x="1175424" y="4451369"/>
                  <a:pt x="1172188" y="4429037"/>
                </a:cubicBezTo>
                <a:cubicBezTo>
                  <a:pt x="1161331" y="4419671"/>
                  <a:pt x="1178123" y="4389539"/>
                  <a:pt x="1165306" y="4391841"/>
                </a:cubicBezTo>
                <a:cubicBezTo>
                  <a:pt x="1171061" y="4381101"/>
                  <a:pt x="1173552" y="4338138"/>
                  <a:pt x="1168602" y="4327040"/>
                </a:cubicBezTo>
                <a:lnTo>
                  <a:pt x="1178384" y="4271714"/>
                </a:lnTo>
                <a:lnTo>
                  <a:pt x="1177294" y="4266170"/>
                </a:lnTo>
                <a:cubicBezTo>
                  <a:pt x="1177138" y="4260404"/>
                  <a:pt x="1177520" y="4242660"/>
                  <a:pt x="1177448" y="4237120"/>
                </a:cubicBezTo>
                <a:cubicBezTo>
                  <a:pt x="1177252" y="4235726"/>
                  <a:pt x="1177058" y="4234331"/>
                  <a:pt x="1176863" y="4232937"/>
                </a:cubicBezTo>
                <a:lnTo>
                  <a:pt x="1162386" y="4198811"/>
                </a:lnTo>
                <a:cubicBezTo>
                  <a:pt x="1162950" y="4194190"/>
                  <a:pt x="1174655" y="4191224"/>
                  <a:pt x="1174343" y="4184054"/>
                </a:cubicBezTo>
                <a:lnTo>
                  <a:pt x="1160516" y="4155792"/>
                </a:lnTo>
                <a:lnTo>
                  <a:pt x="1161365" y="4150364"/>
                </a:lnTo>
                <a:lnTo>
                  <a:pt x="1144878" y="4068165"/>
                </a:lnTo>
                <a:lnTo>
                  <a:pt x="1123687" y="3997737"/>
                </a:lnTo>
                <a:lnTo>
                  <a:pt x="1096720" y="3746801"/>
                </a:lnTo>
                <a:cubicBezTo>
                  <a:pt x="1083618" y="3632695"/>
                  <a:pt x="1064313" y="3629437"/>
                  <a:pt x="1047682" y="3510652"/>
                </a:cubicBezTo>
                <a:cubicBezTo>
                  <a:pt x="1048550" y="3470281"/>
                  <a:pt x="1049418" y="3429910"/>
                  <a:pt x="1050285" y="3389539"/>
                </a:cubicBezTo>
                <a:lnTo>
                  <a:pt x="1030166" y="3314219"/>
                </a:lnTo>
                <a:lnTo>
                  <a:pt x="1034128" y="3253967"/>
                </a:lnTo>
                <a:lnTo>
                  <a:pt x="1007751" y="3192563"/>
                </a:lnTo>
                <a:cubicBezTo>
                  <a:pt x="1003323" y="3186732"/>
                  <a:pt x="1001150" y="3181063"/>
                  <a:pt x="1000384" y="3175520"/>
                </a:cubicBezTo>
                <a:cubicBezTo>
                  <a:pt x="1000734" y="3170366"/>
                  <a:pt x="1001085" y="3165212"/>
                  <a:pt x="1001435" y="3160058"/>
                </a:cubicBezTo>
                <a:lnTo>
                  <a:pt x="968918" y="3106456"/>
                </a:lnTo>
                <a:cubicBezTo>
                  <a:pt x="957125" y="3086347"/>
                  <a:pt x="955617" y="3059144"/>
                  <a:pt x="934483" y="3025607"/>
                </a:cubicBezTo>
                <a:cubicBezTo>
                  <a:pt x="914631" y="2991085"/>
                  <a:pt x="908933" y="2999692"/>
                  <a:pt x="879229" y="2942341"/>
                </a:cubicBezTo>
                <a:cubicBezTo>
                  <a:pt x="850845" y="2891400"/>
                  <a:pt x="820829" y="2801223"/>
                  <a:pt x="798666" y="2755714"/>
                </a:cubicBezTo>
                <a:cubicBezTo>
                  <a:pt x="773970" y="2709171"/>
                  <a:pt x="758278" y="2710053"/>
                  <a:pt x="746962" y="2689587"/>
                </a:cubicBezTo>
                <a:lnTo>
                  <a:pt x="712796" y="2609586"/>
                </a:lnTo>
                <a:lnTo>
                  <a:pt x="697701" y="2594856"/>
                </a:lnTo>
                <a:cubicBezTo>
                  <a:pt x="697743" y="2593626"/>
                  <a:pt x="697784" y="2592396"/>
                  <a:pt x="697823" y="2591165"/>
                </a:cubicBezTo>
                <a:lnTo>
                  <a:pt x="679645" y="2567493"/>
                </a:lnTo>
                <a:lnTo>
                  <a:pt x="680789" y="2566723"/>
                </a:lnTo>
                <a:cubicBezTo>
                  <a:pt x="682946" y="2564457"/>
                  <a:pt x="683757" y="2561765"/>
                  <a:pt x="681771" y="2558109"/>
                </a:cubicBezTo>
                <a:cubicBezTo>
                  <a:pt x="705290" y="2557210"/>
                  <a:pt x="688388" y="2553357"/>
                  <a:pt x="680456" y="2542663"/>
                </a:cubicBezTo>
                <a:cubicBezTo>
                  <a:pt x="679482" y="2529115"/>
                  <a:pt x="677183" y="2488664"/>
                  <a:pt x="675922" y="2476820"/>
                </a:cubicBezTo>
                <a:lnTo>
                  <a:pt x="672894" y="2471591"/>
                </a:lnTo>
                <a:lnTo>
                  <a:pt x="673143" y="2471379"/>
                </a:lnTo>
                <a:cubicBezTo>
                  <a:pt x="673152" y="2470017"/>
                  <a:pt x="672405" y="2468214"/>
                  <a:pt x="670567" y="2465654"/>
                </a:cubicBezTo>
                <a:lnTo>
                  <a:pt x="667369" y="2462052"/>
                </a:lnTo>
                <a:lnTo>
                  <a:pt x="661495" y="2451906"/>
                </a:lnTo>
                <a:cubicBezTo>
                  <a:pt x="661510" y="2450510"/>
                  <a:pt x="661525" y="2449113"/>
                  <a:pt x="661540" y="2447717"/>
                </a:cubicBezTo>
                <a:lnTo>
                  <a:pt x="664540" y="2445047"/>
                </a:lnTo>
                <a:lnTo>
                  <a:pt x="663581" y="2444265"/>
                </a:lnTo>
                <a:cubicBezTo>
                  <a:pt x="653014" y="2439598"/>
                  <a:pt x="642406" y="2441014"/>
                  <a:pt x="663129" y="2421760"/>
                </a:cubicBezTo>
                <a:cubicBezTo>
                  <a:pt x="643271" y="2409372"/>
                  <a:pt x="657229" y="2399993"/>
                  <a:pt x="650205" y="2375201"/>
                </a:cubicBezTo>
                <a:cubicBezTo>
                  <a:pt x="634911" y="2369643"/>
                  <a:pt x="634260" y="2360648"/>
                  <a:pt x="638008" y="2350147"/>
                </a:cubicBezTo>
                <a:cubicBezTo>
                  <a:pt x="621083" y="2329939"/>
                  <a:pt x="620949" y="2305558"/>
                  <a:pt x="609851" y="2279762"/>
                </a:cubicBezTo>
                <a:lnTo>
                  <a:pt x="585585" y="2151458"/>
                </a:lnTo>
                <a:lnTo>
                  <a:pt x="581391" y="2148616"/>
                </a:lnTo>
                <a:cubicBezTo>
                  <a:pt x="578821" y="2146496"/>
                  <a:pt x="577525" y="2144881"/>
                  <a:pt x="577083" y="2143541"/>
                </a:cubicBezTo>
                <a:lnTo>
                  <a:pt x="577251" y="2143279"/>
                </a:lnTo>
                <a:lnTo>
                  <a:pt x="546845" y="2081459"/>
                </a:lnTo>
                <a:cubicBezTo>
                  <a:pt x="538270" y="2069798"/>
                  <a:pt x="486356" y="1952009"/>
                  <a:pt x="470837" y="1927526"/>
                </a:cubicBezTo>
                <a:lnTo>
                  <a:pt x="428154" y="1653876"/>
                </a:lnTo>
                <a:lnTo>
                  <a:pt x="392797" y="1507176"/>
                </a:lnTo>
                <a:cubicBezTo>
                  <a:pt x="380165" y="1501458"/>
                  <a:pt x="369910" y="1448213"/>
                  <a:pt x="372847" y="1437646"/>
                </a:cubicBezTo>
                <a:cubicBezTo>
                  <a:pt x="369015" y="1430935"/>
                  <a:pt x="338503" y="1373479"/>
                  <a:pt x="344479" y="1364974"/>
                </a:cubicBezTo>
                <a:cubicBezTo>
                  <a:pt x="332264" y="1339484"/>
                  <a:pt x="321736" y="1307918"/>
                  <a:pt x="299558" y="1284709"/>
                </a:cubicBezTo>
                <a:cubicBezTo>
                  <a:pt x="277380" y="1261500"/>
                  <a:pt x="259203" y="1267387"/>
                  <a:pt x="243216" y="1246922"/>
                </a:cubicBezTo>
                <a:cubicBezTo>
                  <a:pt x="227230" y="1226457"/>
                  <a:pt x="218454" y="1164523"/>
                  <a:pt x="203639" y="1161920"/>
                </a:cubicBezTo>
                <a:cubicBezTo>
                  <a:pt x="192352" y="1142649"/>
                  <a:pt x="198158" y="1131546"/>
                  <a:pt x="169195" y="1085737"/>
                </a:cubicBezTo>
                <a:cubicBezTo>
                  <a:pt x="139228" y="1000958"/>
                  <a:pt x="140891" y="967704"/>
                  <a:pt x="98775" y="908263"/>
                </a:cubicBezTo>
                <a:cubicBezTo>
                  <a:pt x="45025" y="829417"/>
                  <a:pt x="34038" y="815844"/>
                  <a:pt x="43820" y="711217"/>
                </a:cubicBezTo>
                <a:cubicBezTo>
                  <a:pt x="34816" y="658186"/>
                  <a:pt x="43273" y="612368"/>
                  <a:pt x="44748" y="590072"/>
                </a:cubicBezTo>
                <a:lnTo>
                  <a:pt x="36767" y="545639"/>
                </a:lnTo>
                <a:cubicBezTo>
                  <a:pt x="36093" y="527311"/>
                  <a:pt x="35418" y="508983"/>
                  <a:pt x="34744" y="490655"/>
                </a:cubicBezTo>
                <a:cubicBezTo>
                  <a:pt x="34670" y="457530"/>
                  <a:pt x="29296" y="472114"/>
                  <a:pt x="29222" y="438989"/>
                </a:cubicBezTo>
                <a:cubicBezTo>
                  <a:pt x="29152" y="438889"/>
                  <a:pt x="2578" y="396379"/>
                  <a:pt x="2507" y="396276"/>
                </a:cubicBezTo>
                <a:cubicBezTo>
                  <a:pt x="-7796" y="384713"/>
                  <a:pt x="17492" y="336163"/>
                  <a:pt x="9810" y="316602"/>
                </a:cubicBezTo>
                <a:lnTo>
                  <a:pt x="25323" y="268307"/>
                </a:lnTo>
                <a:cubicBezTo>
                  <a:pt x="20582" y="240926"/>
                  <a:pt x="55391" y="238035"/>
                  <a:pt x="50278" y="194719"/>
                </a:cubicBezTo>
                <a:cubicBezTo>
                  <a:pt x="49891" y="157325"/>
                  <a:pt x="41873" y="124589"/>
                  <a:pt x="47653" y="93227"/>
                </a:cubicBezTo>
                <a:cubicBezTo>
                  <a:pt x="41389" y="80085"/>
                  <a:pt x="38874" y="67855"/>
                  <a:pt x="48323" y="56555"/>
                </a:cubicBezTo>
                <a:cubicBezTo>
                  <a:pt x="46028" y="30289"/>
                  <a:pt x="37896" y="18621"/>
                  <a:pt x="38423" y="5312"/>
                </a:cubicBezTo>
                <a:lnTo>
                  <a:pt x="39875" y="1"/>
                </a:lnTo>
                <a:close/>
              </a:path>
            </a:pathLst>
          </a:custGeom>
          <a:noFill/>
          <a:ln>
            <a:noFill/>
          </a:ln>
        </p:spPr>
      </p:pic>
      <p:sp>
        <p:nvSpPr>
          <p:cNvPr id="97" name="Google Shape;97;p1"/>
          <p:cNvSpPr txBox="1">
            <a:spLocks noGrp="1"/>
          </p:cNvSpPr>
          <p:nvPr>
            <p:ph type="ctrTitle"/>
          </p:nvPr>
        </p:nvSpPr>
        <p:spPr>
          <a:xfrm>
            <a:off x="624305" y="2906973"/>
            <a:ext cx="4149576" cy="2640247"/>
          </a:xfrm>
          <a:prstGeom prst="rect">
            <a:avLst/>
          </a:prstGeom>
          <a:noFill/>
          <a:ln>
            <a:noFill/>
          </a:ln>
        </p:spPr>
        <p:txBody>
          <a:bodyPr spcFirstLastPara="1" wrap="square" lIns="91425" tIns="45700" rIns="91425" bIns="45700" anchor="b" anchorCtr="0">
            <a:normAutofit/>
          </a:bodyPr>
          <a:lstStyle/>
          <a:p>
            <a:pPr marL="0" lvl="0" indent="0" algn="l" rtl="0">
              <a:lnSpc>
                <a:spcPct val="110000"/>
              </a:lnSpc>
              <a:spcBef>
                <a:spcPts val="0"/>
              </a:spcBef>
              <a:spcAft>
                <a:spcPts val="0"/>
              </a:spcAft>
              <a:buClr>
                <a:srgbClr val="262626"/>
              </a:buClr>
              <a:buSzPts val="2400"/>
              <a:buFont typeface="Arial"/>
              <a:buNone/>
            </a:pPr>
            <a:r>
              <a:rPr lang="de" sz="2400">
                <a:latin typeface="Spectral"/>
                <a:ea typeface="Spectral"/>
                <a:cs typeface="Spectral"/>
                <a:sym typeface="Spectral"/>
              </a:rPr>
              <a:t>TEXTENTWICKLUNGEN</a:t>
            </a:r>
            <a:endParaRPr>
              <a:latin typeface="Spectral"/>
              <a:ea typeface="Spectral"/>
              <a:cs typeface="Spectral"/>
              <a:sym typeface="Spectral"/>
            </a:endParaRPr>
          </a:p>
        </p:txBody>
      </p:sp>
      <p:sp>
        <p:nvSpPr>
          <p:cNvPr id="98" name="Google Shape;98;p1"/>
          <p:cNvSpPr txBox="1">
            <a:spLocks noGrp="1"/>
          </p:cNvSpPr>
          <p:nvPr>
            <p:ph type="subTitle" idx="1"/>
          </p:nvPr>
        </p:nvSpPr>
        <p:spPr>
          <a:xfrm>
            <a:off x="624305" y="5676900"/>
            <a:ext cx="3757688" cy="95531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600"/>
              <a:buNone/>
            </a:pPr>
            <a:r>
              <a:rPr lang="de"/>
              <a:t>Von Ovids „Metamorphosen“ zu Jörg Wickram</a:t>
            </a:r>
            <a:endParaRPr/>
          </a:p>
        </p:txBody>
      </p:sp>
      <p:sp>
        <p:nvSpPr>
          <p:cNvPr id="99" name="Google Shape;99;p1"/>
          <p:cNvSpPr txBox="1"/>
          <p:nvPr/>
        </p:nvSpPr>
        <p:spPr>
          <a:xfrm>
            <a:off x="5949275" y="6396300"/>
            <a:ext cx="6242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800">
                <a:solidFill>
                  <a:srgbClr val="CCCCCC"/>
                </a:solidFill>
                <a:latin typeface="Times New Roman"/>
                <a:ea typeface="Times New Roman"/>
                <a:cs typeface="Times New Roman"/>
                <a:sym typeface="Times New Roman"/>
              </a:rPr>
              <a:t>Abbildung 1: Jacob Jordaens, „Apollo as Victor over Pan” (1637)</a:t>
            </a:r>
            <a:endParaRPr sz="1800">
              <a:solidFill>
                <a:srgbClr val="CCCCCC"/>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4880af3bd1_1_12"/>
          <p:cNvSpPr txBox="1">
            <a:spLocks noGrp="1"/>
          </p:cNvSpPr>
          <p:nvPr>
            <p:ph type="title"/>
          </p:nvPr>
        </p:nvSpPr>
        <p:spPr>
          <a:xfrm>
            <a:off x="1050879" y="609601"/>
            <a:ext cx="9810600" cy="12159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de" sz="3000">
                <a:latin typeface="Spectral"/>
                <a:ea typeface="Spectral"/>
                <a:cs typeface="Spectral"/>
                <a:sym typeface="Spectral"/>
              </a:rPr>
              <a:t>Gliederung</a:t>
            </a:r>
            <a:endParaRPr sz="3000">
              <a:latin typeface="Spectral"/>
              <a:ea typeface="Spectral"/>
              <a:cs typeface="Spectral"/>
              <a:sym typeface="Spectral"/>
            </a:endParaRPr>
          </a:p>
        </p:txBody>
      </p:sp>
      <p:sp>
        <p:nvSpPr>
          <p:cNvPr id="106" name="Google Shape;106;g14880af3bd1_1_12"/>
          <p:cNvSpPr txBox="1">
            <a:spLocks noGrp="1"/>
          </p:cNvSpPr>
          <p:nvPr>
            <p:ph type="body" idx="1"/>
          </p:nvPr>
        </p:nvSpPr>
        <p:spPr>
          <a:xfrm>
            <a:off x="1050879" y="1825624"/>
            <a:ext cx="9810600" cy="4428900"/>
          </a:xfrm>
          <a:prstGeom prst="rect">
            <a:avLst/>
          </a:prstGeom>
        </p:spPr>
        <p:txBody>
          <a:bodyPr spcFirstLastPara="1" wrap="square" lIns="91425" tIns="45700" rIns="91425" bIns="45700" anchor="t" anchorCtr="0">
            <a:normAutofit/>
          </a:bodyPr>
          <a:lstStyle/>
          <a:p>
            <a:pPr marL="457200" lvl="0" indent="-358140" algn="l" rtl="0">
              <a:lnSpc>
                <a:spcPct val="150000"/>
              </a:lnSpc>
              <a:spcBef>
                <a:spcPts val="1000"/>
              </a:spcBef>
              <a:spcAft>
                <a:spcPts val="0"/>
              </a:spcAft>
              <a:buSzPts val="2040"/>
              <a:buFont typeface="Times New Roman"/>
              <a:buAutoNum type="arabicPeriod"/>
            </a:pPr>
            <a:r>
              <a:rPr lang="de">
                <a:latin typeface="Times New Roman"/>
                <a:ea typeface="Times New Roman"/>
                <a:cs typeface="Times New Roman"/>
                <a:sym typeface="Times New Roman"/>
              </a:rPr>
              <a:t>Ovids „Metamorphosen“</a:t>
            </a:r>
            <a:endParaRPr>
              <a:latin typeface="Times New Roman"/>
              <a:ea typeface="Times New Roman"/>
              <a:cs typeface="Times New Roman"/>
              <a:sym typeface="Times New Roman"/>
            </a:endParaRPr>
          </a:p>
          <a:p>
            <a:pPr marL="457200" lvl="0" indent="-358140" algn="l" rtl="0">
              <a:lnSpc>
                <a:spcPct val="150000"/>
              </a:lnSpc>
              <a:spcBef>
                <a:spcPts val="0"/>
              </a:spcBef>
              <a:spcAft>
                <a:spcPts val="0"/>
              </a:spcAft>
              <a:buSzPts val="2040"/>
              <a:buFont typeface="Times New Roman"/>
              <a:buAutoNum type="arabicPeriod"/>
            </a:pPr>
            <a:r>
              <a:rPr lang="de">
                <a:latin typeface="Times New Roman"/>
                <a:ea typeface="Times New Roman"/>
                <a:cs typeface="Times New Roman"/>
                <a:sym typeface="Times New Roman"/>
              </a:rPr>
              <a:t>Überlieferung der „Metamorphosen“ im Deutschen</a:t>
            </a:r>
            <a:endParaRPr>
              <a:latin typeface="Times New Roman"/>
              <a:ea typeface="Times New Roman"/>
              <a:cs typeface="Times New Roman"/>
              <a:sym typeface="Times New Roman"/>
            </a:endParaRPr>
          </a:p>
          <a:p>
            <a:pPr marL="457200" lvl="0" indent="-358140" algn="l" rtl="0">
              <a:lnSpc>
                <a:spcPct val="150000"/>
              </a:lnSpc>
              <a:spcBef>
                <a:spcPts val="0"/>
              </a:spcBef>
              <a:spcAft>
                <a:spcPts val="0"/>
              </a:spcAft>
              <a:buSzPts val="2040"/>
              <a:buFont typeface="Times New Roman"/>
              <a:buAutoNum type="arabicPeriod"/>
            </a:pPr>
            <a:r>
              <a:rPr lang="de">
                <a:latin typeface="Times New Roman"/>
                <a:ea typeface="Times New Roman"/>
                <a:cs typeface="Times New Roman"/>
                <a:sym typeface="Times New Roman"/>
              </a:rPr>
              <a:t>Textvergleich: Veränderung des Umgangs mit mythologischen Gestalten von Ovid zu </a:t>
            </a:r>
            <a:r>
              <a:rPr lang="de">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Wickram</a:t>
            </a:r>
            <a:endParaRPr>
              <a:latin typeface="Times New Roman"/>
              <a:ea typeface="Times New Roman"/>
              <a:cs typeface="Times New Roman"/>
              <a:sym typeface="Times New Roman"/>
            </a:endParaRPr>
          </a:p>
          <a:p>
            <a:pPr marL="914400" lvl="1" indent="-355600" algn="l" rtl="0">
              <a:lnSpc>
                <a:spcPct val="150000"/>
              </a:lnSpc>
              <a:spcBef>
                <a:spcPts val="0"/>
              </a:spcBef>
              <a:spcAft>
                <a:spcPts val="0"/>
              </a:spcAft>
              <a:buSzPts val="2000"/>
              <a:buFont typeface="Times New Roman"/>
              <a:buAutoNum type="arabicPeriod"/>
            </a:pPr>
            <a:r>
              <a:rPr lang="de" sz="2000">
                <a:latin typeface="Times New Roman"/>
                <a:ea typeface="Times New Roman"/>
                <a:cs typeface="Times New Roman"/>
                <a:sym typeface="Times New Roman"/>
              </a:rPr>
              <a:t>Rechtfertigung der Behandlung von heidnischem Gedankengut</a:t>
            </a:r>
            <a:endParaRPr sz="2000">
              <a:latin typeface="Times New Roman"/>
              <a:ea typeface="Times New Roman"/>
              <a:cs typeface="Times New Roman"/>
              <a:sym typeface="Times New Roman"/>
            </a:endParaRPr>
          </a:p>
          <a:p>
            <a:pPr marL="914400" lvl="1" indent="-355600" algn="l" rtl="0">
              <a:lnSpc>
                <a:spcPct val="150000"/>
              </a:lnSpc>
              <a:spcBef>
                <a:spcPts val="0"/>
              </a:spcBef>
              <a:spcAft>
                <a:spcPts val="0"/>
              </a:spcAft>
              <a:buSzPts val="2000"/>
              <a:buFont typeface="Times New Roman"/>
              <a:buAutoNum type="arabicPeriod"/>
            </a:pPr>
            <a:r>
              <a:rPr lang="de" sz="2000">
                <a:latin typeface="Times New Roman"/>
                <a:ea typeface="Times New Roman"/>
                <a:cs typeface="Times New Roman"/>
                <a:sym typeface="Times New Roman"/>
              </a:rPr>
              <a:t>Rationalisierung und Dämonisierung</a:t>
            </a:r>
            <a:endParaRPr sz="2000">
              <a:latin typeface="Times New Roman"/>
              <a:ea typeface="Times New Roman"/>
              <a:cs typeface="Times New Roman"/>
              <a:sym typeface="Times New Roman"/>
            </a:endParaRPr>
          </a:p>
          <a:p>
            <a:pPr marL="914400" lvl="1" indent="-355600" algn="l" rtl="0">
              <a:lnSpc>
                <a:spcPct val="150000"/>
              </a:lnSpc>
              <a:spcBef>
                <a:spcPts val="0"/>
              </a:spcBef>
              <a:spcAft>
                <a:spcPts val="0"/>
              </a:spcAft>
              <a:buSzPts val="2000"/>
              <a:buFont typeface="Times New Roman"/>
              <a:buAutoNum type="arabicPeriod"/>
            </a:pPr>
            <a:r>
              <a:rPr lang="de" sz="2000">
                <a:latin typeface="Times New Roman"/>
                <a:ea typeface="Times New Roman"/>
                <a:cs typeface="Times New Roman"/>
                <a:sym typeface="Times New Roman"/>
              </a:rPr>
              <a:t>Umbenennung und Verdeutschung der Gestalten der höheren und niederen Mythologie</a:t>
            </a:r>
            <a:endParaRPr sz="2000">
              <a:latin typeface="Times New Roman"/>
              <a:ea typeface="Times New Roman"/>
              <a:cs typeface="Times New Roman"/>
              <a:sym typeface="Times New Roman"/>
            </a:endParaRPr>
          </a:p>
          <a:p>
            <a:pPr marL="457200" lvl="0" indent="-358140" algn="l" rtl="0">
              <a:lnSpc>
                <a:spcPct val="150000"/>
              </a:lnSpc>
              <a:spcBef>
                <a:spcPts val="0"/>
              </a:spcBef>
              <a:spcAft>
                <a:spcPts val="0"/>
              </a:spcAft>
              <a:buSzPts val="2040"/>
              <a:buFont typeface="Times New Roman"/>
              <a:buAutoNum type="arabicPeriod"/>
            </a:pPr>
            <a:r>
              <a:rPr lang="de">
                <a:latin typeface="Times New Roman"/>
                <a:ea typeface="Times New Roman"/>
                <a:cs typeface="Times New Roman"/>
                <a:sym typeface="Times New Roman"/>
              </a:rPr>
              <a:t>Die Auslegungen von Wickrams Text durch Gerhard Lorichius</a:t>
            </a:r>
            <a:endParaRPr>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pic>
        <p:nvPicPr>
          <p:cNvPr id="111" name="Google Shape;111;g148cc9a26d1_1_0"/>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12" name="Google Shape;112;g148cc9a26d1_1_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3" name="Google Shape;113;g148cc9a26d1_1_0"/>
          <p:cNvSpPr txBox="1">
            <a:spLocks noGrp="1"/>
          </p:cNvSpPr>
          <p:nvPr>
            <p:ph type="title"/>
          </p:nvPr>
        </p:nvSpPr>
        <p:spPr>
          <a:xfrm>
            <a:off x="2042560" y="2783036"/>
            <a:ext cx="8106900" cy="2010300"/>
          </a:xfrm>
          <a:prstGeom prst="rect">
            <a:avLst/>
          </a:prstGeom>
          <a:noFill/>
          <a:ln>
            <a:noFill/>
          </a:ln>
        </p:spPr>
        <p:txBody>
          <a:bodyPr spcFirstLastPara="1" wrap="square" lIns="91425" tIns="45700" rIns="91425" bIns="45700" anchor="b" anchorCtr="0">
            <a:normAutofit/>
          </a:bodyPr>
          <a:lstStyle/>
          <a:p>
            <a:pPr marL="457200" lvl="0" indent="-419100" algn="ctr" rtl="0">
              <a:lnSpc>
                <a:spcPct val="150000"/>
              </a:lnSpc>
              <a:spcBef>
                <a:spcPts val="0"/>
              </a:spcBef>
              <a:spcAft>
                <a:spcPts val="0"/>
              </a:spcAft>
              <a:buSzPts val="3000"/>
              <a:buFont typeface="Spectral"/>
              <a:buAutoNum type="arabicPeriod"/>
            </a:pPr>
            <a:r>
              <a:rPr lang="de" sz="3000">
                <a:latin typeface="Spectral"/>
                <a:ea typeface="Spectral"/>
                <a:cs typeface="Spectral"/>
                <a:sym typeface="Spectr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Ovids „Metamorphosen“</a:t>
            </a:r>
            <a:endParaRPr sz="3000">
              <a:latin typeface="Spectral"/>
              <a:ea typeface="Spectral"/>
              <a:cs typeface="Spectral"/>
              <a:sym typeface="Spectral"/>
            </a:endParaRPr>
          </a:p>
          <a:p>
            <a:pPr marL="0" lvl="0" indent="0" algn="ctr" rtl="0">
              <a:lnSpc>
                <a:spcPct val="150000"/>
              </a:lnSpc>
              <a:spcBef>
                <a:spcPts val="0"/>
              </a:spcBef>
              <a:spcAft>
                <a:spcPts val="0"/>
              </a:spcAft>
              <a:buClr>
                <a:srgbClr val="262626"/>
              </a:buClr>
              <a:buSzPts val="2800"/>
              <a:buFont typeface="Arial"/>
              <a:buNone/>
            </a:pPr>
            <a:endParaRPr sz="3000">
              <a:latin typeface="Spectral"/>
              <a:ea typeface="Spectral"/>
              <a:cs typeface="Spectral"/>
              <a:sym typeface="Spectral"/>
            </a:endParaRPr>
          </a:p>
        </p:txBody>
      </p:sp>
      <p:sp>
        <p:nvSpPr>
          <p:cNvPr id="114" name="Google Shape;114;g148cc9a26d1_1_0"/>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5" name="Google Shape;115;g148cc9a26d1_1_0"/>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1373de45550_0_16"/>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457200" lvl="0" indent="-412750" algn="l" rtl="0">
              <a:lnSpc>
                <a:spcPct val="110000"/>
              </a:lnSpc>
              <a:spcBef>
                <a:spcPts val="0"/>
              </a:spcBef>
              <a:spcAft>
                <a:spcPts val="0"/>
              </a:spcAft>
              <a:buSzPts val="2900"/>
              <a:buFont typeface="Spectral"/>
              <a:buAutoNum type="arabicPeriod"/>
            </a:pPr>
            <a:r>
              <a:rPr lang="de" sz="2900">
                <a:latin typeface="Spectral"/>
                <a:ea typeface="Spectral"/>
                <a:cs typeface="Spectral"/>
                <a:sym typeface="Spectral"/>
              </a:rPr>
              <a:t>Ovids „Metamorphosen“</a:t>
            </a:r>
            <a:endParaRPr sz="2900" i="1">
              <a:latin typeface="Spectral"/>
              <a:ea typeface="Spectral"/>
              <a:cs typeface="Spectral"/>
              <a:sym typeface="Spectral"/>
            </a:endParaRPr>
          </a:p>
        </p:txBody>
      </p:sp>
      <p:sp>
        <p:nvSpPr>
          <p:cNvPr id="122" name="Google Shape;122;g1373de45550_0_16"/>
          <p:cNvSpPr txBox="1">
            <a:spLocks noGrp="1"/>
          </p:cNvSpPr>
          <p:nvPr>
            <p:ph type="body" idx="1"/>
          </p:nvPr>
        </p:nvSpPr>
        <p:spPr>
          <a:xfrm>
            <a:off x="1050879" y="1825624"/>
            <a:ext cx="9810600" cy="4428900"/>
          </a:xfrm>
          <a:prstGeom prst="rect">
            <a:avLst/>
          </a:prstGeom>
          <a:noFill/>
          <a:ln>
            <a:noFill/>
          </a:ln>
        </p:spPr>
        <p:txBody>
          <a:bodyPr spcFirstLastPara="1" wrap="square" lIns="91425" tIns="45700" rIns="91425" bIns="45700" anchor="t" anchorCtr="0">
            <a:normAutofit/>
          </a:bodyPr>
          <a:lstStyle/>
          <a:p>
            <a:pPr marL="457200" lvl="0" indent="-368300" algn="l" rtl="0">
              <a:lnSpc>
                <a:spcPct val="100000"/>
              </a:lnSpc>
              <a:spcBef>
                <a:spcPts val="1000"/>
              </a:spcBef>
              <a:spcAft>
                <a:spcPts val="0"/>
              </a:spcAft>
              <a:buSzPts val="2200"/>
              <a:buFont typeface="Times New Roman"/>
              <a:buChar char="•"/>
            </a:pPr>
            <a:r>
              <a:rPr lang="de" sz="2200">
                <a:latin typeface="Times New Roman"/>
                <a:ea typeface="Times New Roman"/>
                <a:cs typeface="Times New Roman"/>
                <a:sym typeface="Times New Roman"/>
              </a:rPr>
              <a:t>Es handelt sich um ein in Hexametern verfasstes Epos in 15 Büchern.</a:t>
            </a:r>
            <a:endParaRPr sz="2200">
              <a:latin typeface="Times New Roman"/>
              <a:ea typeface="Times New Roman"/>
              <a:cs typeface="Times New Roman"/>
              <a:sym typeface="Times New Roman"/>
            </a:endParaRPr>
          </a:p>
          <a:p>
            <a:pPr marL="457200" lvl="0" indent="-368300" algn="l" rtl="0">
              <a:lnSpc>
                <a:spcPct val="100000"/>
              </a:lnSpc>
              <a:spcBef>
                <a:spcPts val="0"/>
              </a:spcBef>
              <a:spcAft>
                <a:spcPts val="0"/>
              </a:spcAft>
              <a:buSzPts val="2200"/>
              <a:buFont typeface="Times New Roman"/>
              <a:buChar char="•"/>
            </a:pPr>
            <a:r>
              <a:rPr lang="de" sz="2200">
                <a:latin typeface="Times New Roman"/>
                <a:ea typeface="Times New Roman"/>
                <a:cs typeface="Times New Roman"/>
                <a:sym typeface="Times New Roman"/>
              </a:rPr>
              <a:t>Die Metamorphose (Verwandlung) war ein Lieblingsthema der griechischen Literatur. </a:t>
            </a:r>
            <a:endParaRPr sz="2200">
              <a:latin typeface="Times New Roman"/>
              <a:ea typeface="Times New Roman"/>
              <a:cs typeface="Times New Roman"/>
              <a:sym typeface="Times New Roman"/>
            </a:endParaRPr>
          </a:p>
          <a:p>
            <a:pPr marL="457200" lvl="0" indent="-368300" algn="l" rtl="0">
              <a:lnSpc>
                <a:spcPct val="100000"/>
              </a:lnSpc>
              <a:spcBef>
                <a:spcPts val="0"/>
              </a:spcBef>
              <a:spcAft>
                <a:spcPts val="0"/>
              </a:spcAft>
              <a:buSzPts val="2200"/>
              <a:buFont typeface="Times New Roman"/>
              <a:buChar char="•"/>
            </a:pPr>
            <a:r>
              <a:rPr lang="de" sz="2200">
                <a:latin typeface="Times New Roman"/>
                <a:ea typeface="Times New Roman"/>
                <a:cs typeface="Times New Roman"/>
                <a:sym typeface="Times New Roman"/>
              </a:rPr>
              <a:t>Ovid berichtet von Verwandlungen, die sich in der Zeit zwischen der Entstehung der Welt bis hin zur Regierungszeit von Julius Caesar und Augustus zugetragen haben sollen. Der Text umfasst etwa 250 Einzelgeschichten.</a:t>
            </a:r>
            <a:endParaRPr sz="2200">
              <a:latin typeface="Times New Roman"/>
              <a:ea typeface="Times New Roman"/>
              <a:cs typeface="Times New Roman"/>
              <a:sym typeface="Times New Roman"/>
            </a:endParaRPr>
          </a:p>
          <a:p>
            <a:pPr marL="457200" lvl="0" indent="-368300" algn="l" rtl="0">
              <a:lnSpc>
                <a:spcPct val="100000"/>
              </a:lnSpc>
              <a:spcBef>
                <a:spcPts val="0"/>
              </a:spcBef>
              <a:spcAft>
                <a:spcPts val="0"/>
              </a:spcAft>
              <a:buSzPts val="2200"/>
              <a:buFont typeface="Times New Roman"/>
              <a:buChar char="•"/>
            </a:pPr>
            <a:r>
              <a:rPr lang="de" sz="2200">
                <a:latin typeface="Times New Roman"/>
                <a:ea typeface="Times New Roman"/>
                <a:cs typeface="Times New Roman"/>
                <a:sym typeface="Times New Roman"/>
              </a:rPr>
              <a:t>Die Bücher 1-5 behandeln die Taten der Götter, die Bücher 6-10 berichten über die Abenteuer der Heroen und die Bücher 11-15 erzählen von sterblichen Menschen. </a:t>
            </a:r>
            <a:endParaRPr sz="2200">
              <a:latin typeface="Times New Roman"/>
              <a:ea typeface="Times New Roman"/>
              <a:cs typeface="Times New Roman"/>
              <a:sym typeface="Times New Roman"/>
            </a:endParaRPr>
          </a:p>
          <a:p>
            <a:pPr marL="228600" lvl="0" indent="0" algn="l" rtl="0">
              <a:lnSpc>
                <a:spcPct val="100000"/>
              </a:lnSpc>
              <a:spcBef>
                <a:spcPts val="1000"/>
              </a:spcBef>
              <a:spcAft>
                <a:spcPts val="0"/>
              </a:spcAft>
              <a:buNone/>
            </a:pPr>
            <a:endParaRPr sz="22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pic>
        <p:nvPicPr>
          <p:cNvPr id="127" name="Google Shape;127;g148cc9a26d1_1_8"/>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28" name="Google Shape;128;g148cc9a26d1_1_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9" name="Google Shape;129;g148cc9a26d1_1_8"/>
          <p:cNvSpPr txBox="1">
            <a:spLocks noGrp="1"/>
          </p:cNvSpPr>
          <p:nvPr>
            <p:ph type="title"/>
          </p:nvPr>
        </p:nvSpPr>
        <p:spPr>
          <a:xfrm>
            <a:off x="2042560" y="3142700"/>
            <a:ext cx="8106900" cy="2010300"/>
          </a:xfrm>
          <a:prstGeom prst="rect">
            <a:avLst/>
          </a:prstGeom>
          <a:noFill/>
          <a:ln>
            <a:noFill/>
          </a:ln>
        </p:spPr>
        <p:txBody>
          <a:bodyPr spcFirstLastPara="1" wrap="square" lIns="91425" tIns="45700" rIns="91425" bIns="45700" anchor="b" anchorCtr="0">
            <a:normAutofit/>
          </a:bodyPr>
          <a:lstStyle/>
          <a:p>
            <a:pPr marL="457200" lvl="0" indent="0" algn="ctr" rtl="0">
              <a:lnSpc>
                <a:spcPct val="150000"/>
              </a:lnSpc>
              <a:spcBef>
                <a:spcPts val="0"/>
              </a:spcBef>
              <a:spcAft>
                <a:spcPts val="0"/>
              </a:spcAft>
              <a:buNone/>
            </a:pPr>
            <a:r>
              <a:rPr lang="de" sz="3000">
                <a:latin typeface="Spectral"/>
                <a:ea typeface="Spectral"/>
                <a:cs typeface="Spectral"/>
                <a:sym typeface="Spectral"/>
              </a:rPr>
              <a:t>2. Überlieferung der „Metamorphosen“ im Deutschen </a:t>
            </a:r>
            <a:endParaRPr sz="3000">
              <a:latin typeface="Spectral"/>
              <a:ea typeface="Spectral"/>
              <a:cs typeface="Spectral"/>
              <a:sym typeface="Spectral"/>
            </a:endParaRPr>
          </a:p>
          <a:p>
            <a:pPr marL="0" lvl="0" indent="0" algn="ctr" rtl="0">
              <a:lnSpc>
                <a:spcPct val="150000"/>
              </a:lnSpc>
              <a:spcBef>
                <a:spcPts val="0"/>
              </a:spcBef>
              <a:spcAft>
                <a:spcPts val="0"/>
              </a:spcAft>
              <a:buClr>
                <a:srgbClr val="262626"/>
              </a:buClr>
              <a:buSzPts val="2800"/>
              <a:buFont typeface="Arial"/>
              <a:buNone/>
            </a:pPr>
            <a:endParaRPr sz="3000">
              <a:latin typeface="Spectral"/>
              <a:ea typeface="Spectral"/>
              <a:cs typeface="Spectral"/>
              <a:sym typeface="Spectral"/>
            </a:endParaRPr>
          </a:p>
        </p:txBody>
      </p:sp>
      <p:sp>
        <p:nvSpPr>
          <p:cNvPr id="130" name="Google Shape;130;g148cc9a26d1_1_8"/>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1" name="Google Shape;131;g148cc9a26d1_1_8"/>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4"/>
          <p:cNvSpPr txBox="1">
            <a:spLocks noGrp="1"/>
          </p:cNvSpPr>
          <p:nvPr>
            <p:ph type="title"/>
          </p:nvPr>
        </p:nvSpPr>
        <p:spPr>
          <a:xfrm>
            <a:off x="1050878" y="609601"/>
            <a:ext cx="10064425" cy="1216024"/>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2. Überlieferung der „Metamorphosen“ im Deutschen</a:t>
            </a:r>
            <a:endParaRPr sz="3000">
              <a:latin typeface="Spectral"/>
              <a:ea typeface="Spectral"/>
              <a:cs typeface="Spectral"/>
              <a:sym typeface="Spectral"/>
            </a:endParaRPr>
          </a:p>
        </p:txBody>
      </p:sp>
      <p:graphicFrame>
        <p:nvGraphicFramePr>
          <p:cNvPr id="138" name="Google Shape;138;p4"/>
          <p:cNvGraphicFramePr/>
          <p:nvPr/>
        </p:nvGraphicFramePr>
        <p:xfrm>
          <a:off x="460378" y="2181885"/>
          <a:ext cx="10404300" cy="2956600"/>
        </p:xfrm>
        <a:graphic>
          <a:graphicData uri="http://schemas.openxmlformats.org/drawingml/2006/table">
            <a:tbl>
              <a:tblPr firstRow="1" firstCol="1" bandRow="1">
                <a:noFill/>
                <a:tableStyleId>{6FFE1522-2FAF-4E3C-8BA7-1E65F3AC67BE}</a:tableStyleId>
              </a:tblPr>
              <a:tblGrid>
                <a:gridCol w="2543150">
                  <a:extLst>
                    <a:ext uri="{9D8B030D-6E8A-4147-A177-3AD203B41FA5}">
                      <a16:colId xmlns:a16="http://schemas.microsoft.com/office/drawing/2014/main" val="20000"/>
                    </a:ext>
                  </a:extLst>
                </a:gridCol>
                <a:gridCol w="2543150">
                  <a:extLst>
                    <a:ext uri="{9D8B030D-6E8A-4147-A177-3AD203B41FA5}">
                      <a16:colId xmlns:a16="http://schemas.microsoft.com/office/drawing/2014/main" val="20001"/>
                    </a:ext>
                  </a:extLst>
                </a:gridCol>
                <a:gridCol w="2685750">
                  <a:extLst>
                    <a:ext uri="{9D8B030D-6E8A-4147-A177-3AD203B41FA5}">
                      <a16:colId xmlns:a16="http://schemas.microsoft.com/office/drawing/2014/main" val="20002"/>
                    </a:ext>
                  </a:extLst>
                </a:gridCol>
                <a:gridCol w="2632250">
                  <a:extLst>
                    <a:ext uri="{9D8B030D-6E8A-4147-A177-3AD203B41FA5}">
                      <a16:colId xmlns:a16="http://schemas.microsoft.com/office/drawing/2014/main" val="20003"/>
                    </a:ext>
                  </a:extLst>
                </a:gridCol>
              </a:tblGrid>
              <a:tr h="1188750">
                <a:tc>
                  <a:txBody>
                    <a:bodyPr/>
                    <a:lstStyle/>
                    <a:p>
                      <a:pPr marL="0" marR="0" lvl="0" indent="0" algn="ctr" rtl="0">
                        <a:spcBef>
                          <a:spcPts val="0"/>
                        </a:spcBef>
                        <a:spcAft>
                          <a:spcPts val="0"/>
                        </a:spcAft>
                        <a:buNone/>
                      </a:pPr>
                      <a:endParaRPr sz="2000" u="none" strike="noStrike" cap="none">
                        <a:latin typeface="Times New Roman"/>
                        <a:ea typeface="Times New Roman"/>
                        <a:cs typeface="Times New Roman"/>
                        <a:sym typeface="Times New Roman"/>
                      </a:endParaRPr>
                    </a:p>
                  </a:txBody>
                  <a:tcPr marL="91450" marR="91450" marT="45725" marB="45725" anchor="ctr"/>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Ovids Original</a:t>
                      </a:r>
                      <a:endParaRPr sz="2000">
                        <a:latin typeface="Times New Roman"/>
                        <a:ea typeface="Times New Roman"/>
                        <a:cs typeface="Times New Roman"/>
                        <a:sym typeface="Times New Roman"/>
                      </a:endParaRPr>
                    </a:p>
                  </a:txBody>
                  <a:tcPr marL="91450" marR="91450" marT="45725" marB="45725" anchor="ctr"/>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Übertragung ins Deutsche von Albrecht von Halberstadt</a:t>
                      </a:r>
                      <a:endParaRPr sz="2000">
                        <a:latin typeface="Times New Roman"/>
                        <a:ea typeface="Times New Roman"/>
                        <a:cs typeface="Times New Roman"/>
                        <a:sym typeface="Times New Roman"/>
                      </a:endParaRPr>
                    </a:p>
                  </a:txBody>
                  <a:tcPr marL="91450" marR="91450" marT="45725" marB="45725" anchor="ctr"/>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Modernisierung durch Jörg Wickram</a:t>
                      </a:r>
                      <a:r>
                        <a:rPr lang="de" sz="2000">
                          <a:latin typeface="Times New Roman"/>
                          <a:ea typeface="Times New Roman"/>
                          <a:cs typeface="Times New Roman"/>
                          <a:sym typeface="Times New Roman"/>
                        </a:rPr>
                        <a:t> + Auslegungen von Gerhard Lorichius</a:t>
                      </a:r>
                      <a:endParaRPr sz="2000">
                        <a:latin typeface="Times New Roman"/>
                        <a:ea typeface="Times New Roman"/>
                        <a:cs typeface="Times New Roman"/>
                        <a:sym typeface="Times New Roman"/>
                      </a:endParaRPr>
                    </a:p>
                  </a:txBody>
                  <a:tcPr marL="91450" marR="91450" marT="45725" marB="45725" anchor="ctr"/>
                </a:tc>
                <a:extLst>
                  <a:ext uri="{0D108BD9-81ED-4DB2-BD59-A6C34878D82A}">
                    <a16:rowId xmlns:a16="http://schemas.microsoft.com/office/drawing/2014/main" val="10000"/>
                  </a:ext>
                </a:extLst>
              </a:tr>
              <a:tr h="640100">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Entstehungszeitraum</a:t>
                      </a:r>
                      <a:endParaRPr sz="2000">
                        <a:latin typeface="Times New Roman"/>
                        <a:ea typeface="Times New Roman"/>
                        <a:cs typeface="Times New Roman"/>
                        <a:sym typeface="Times New Roman"/>
                      </a:endParaRPr>
                    </a:p>
                  </a:txBody>
                  <a:tcPr marL="91450" marR="91450" marT="45725" marB="45725"/>
                </a:tc>
                <a:tc>
                  <a:txBody>
                    <a:bodyPr/>
                    <a:lstStyle/>
                    <a:p>
                      <a:pPr marL="0" marR="0" lvl="0" indent="0" algn="ctr" rtl="0">
                        <a:spcBef>
                          <a:spcPts val="0"/>
                        </a:spcBef>
                        <a:spcAft>
                          <a:spcPts val="0"/>
                        </a:spcAft>
                        <a:buNone/>
                      </a:pPr>
                      <a:r>
                        <a:rPr lang="de" sz="2000">
                          <a:latin typeface="Times New Roman"/>
                          <a:ea typeface="Times New Roman"/>
                          <a:cs typeface="Times New Roman"/>
                          <a:sym typeface="Times New Roman"/>
                        </a:rPr>
                        <a:t>1 n. Chr. bis 8 n. Chr.</a:t>
                      </a:r>
                      <a:endParaRPr sz="2000"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1190 oder 1210</a:t>
                      </a:r>
                      <a:endParaRPr sz="2000">
                        <a:latin typeface="Times New Roman"/>
                        <a:ea typeface="Times New Roman"/>
                        <a:cs typeface="Times New Roman"/>
                        <a:sym typeface="Times New Roman"/>
                      </a:endParaRPr>
                    </a:p>
                  </a:txBody>
                  <a:tcPr marL="91450" marR="91450" marT="45725" marB="45725"/>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1545</a:t>
                      </a:r>
                      <a:endParaRPr sz="2000">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1"/>
                  </a:ext>
                </a:extLst>
              </a:tr>
              <a:tr h="914425">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Umstände</a:t>
                      </a:r>
                      <a:endParaRPr sz="2000">
                        <a:latin typeface="Times New Roman"/>
                        <a:ea typeface="Times New Roman"/>
                        <a:cs typeface="Times New Roman"/>
                        <a:sym typeface="Times New Roman"/>
                      </a:endParaRPr>
                    </a:p>
                  </a:txBody>
                  <a:tcPr marL="91450" marR="91450" marT="45725" marB="45725"/>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Heidnisches Gedankengut,</a:t>
                      </a:r>
                      <a:endParaRPr sz="2000">
                        <a:latin typeface="Times New Roman"/>
                        <a:ea typeface="Times New Roman"/>
                        <a:cs typeface="Times New Roman"/>
                        <a:sym typeface="Times New Roman"/>
                      </a:endParaRPr>
                    </a:p>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„anstößige“ Inhalte</a:t>
                      </a:r>
                      <a:endParaRPr sz="2000">
                        <a:latin typeface="Times New Roman"/>
                        <a:ea typeface="Times New Roman"/>
                        <a:cs typeface="Times New Roman"/>
                        <a:sym typeface="Times New Roman"/>
                      </a:endParaRPr>
                    </a:p>
                  </a:txBody>
                  <a:tcPr marL="91450" marR="91450" marT="45725" marB="45725" anchor="ctr"/>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Mittelalterliche Zensur</a:t>
                      </a:r>
                      <a:endParaRPr sz="2000">
                        <a:latin typeface="Times New Roman"/>
                        <a:ea typeface="Times New Roman"/>
                        <a:cs typeface="Times New Roman"/>
                        <a:sym typeface="Times New Roman"/>
                      </a:endParaRPr>
                    </a:p>
                  </a:txBody>
                  <a:tcPr marL="91450" marR="91450" marT="45725" marB="45725" anchor="ctr"/>
                </a:tc>
                <a:tc>
                  <a:txBody>
                    <a:bodyPr/>
                    <a:lstStyle/>
                    <a:p>
                      <a:pPr marL="0" marR="0" lvl="0" indent="0" algn="ctr" rtl="0">
                        <a:spcBef>
                          <a:spcPts val="0"/>
                        </a:spcBef>
                        <a:spcAft>
                          <a:spcPts val="0"/>
                        </a:spcAft>
                        <a:buNone/>
                      </a:pPr>
                      <a:r>
                        <a:rPr lang="de" sz="2000" u="none" strike="noStrike" cap="none">
                          <a:latin typeface="Times New Roman"/>
                          <a:ea typeface="Times New Roman"/>
                          <a:cs typeface="Times New Roman"/>
                          <a:sym typeface="Times New Roman"/>
                        </a:rPr>
                        <a:t>Reformation</a:t>
                      </a:r>
                      <a:endParaRPr sz="2000">
                        <a:latin typeface="Times New Roman"/>
                        <a:ea typeface="Times New Roman"/>
                        <a:cs typeface="Times New Roman"/>
                        <a:sym typeface="Times New Roman"/>
                      </a:endParaRPr>
                    </a:p>
                  </a:txBody>
                  <a:tcPr marL="91450" marR="91450" marT="45725" marB="457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2"/>
        <p:cNvGrpSpPr/>
        <p:nvPr/>
      </p:nvGrpSpPr>
      <p:grpSpPr>
        <a:xfrm>
          <a:off x="0" y="0"/>
          <a:ext cx="0" cy="0"/>
          <a:chOff x="0" y="0"/>
          <a:chExt cx="0" cy="0"/>
        </a:xfrm>
      </p:grpSpPr>
      <p:pic>
        <p:nvPicPr>
          <p:cNvPr id="143" name="Google Shape;143;p2"/>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44" name="Google Shape;144;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5" name="Google Shape;145;p2"/>
          <p:cNvSpPr txBox="1">
            <a:spLocks noGrp="1"/>
          </p:cNvSpPr>
          <p:nvPr>
            <p:ph type="title"/>
          </p:nvPr>
        </p:nvSpPr>
        <p:spPr>
          <a:xfrm>
            <a:off x="2074460" y="1409700"/>
            <a:ext cx="8106900" cy="2010300"/>
          </a:xfrm>
          <a:prstGeom prst="rect">
            <a:avLst/>
          </a:prstGeom>
          <a:noFill/>
          <a:ln>
            <a:noFill/>
          </a:ln>
        </p:spPr>
        <p:txBody>
          <a:bodyPr spcFirstLastPara="1" wrap="square" lIns="91425" tIns="45700" rIns="91425" bIns="45700" anchor="b" anchorCtr="0">
            <a:normAutofit/>
          </a:bodyPr>
          <a:lstStyle/>
          <a:p>
            <a:pPr marL="0" lvl="0" indent="0" algn="ctr"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FORSCHUNGSFRAGE</a:t>
            </a:r>
            <a:r>
              <a:rPr lang="de" sz="2800">
                <a:latin typeface="Spectral"/>
                <a:ea typeface="Spectral"/>
                <a:cs typeface="Spectral"/>
                <a:sym typeface="Spectral"/>
              </a:rPr>
              <a:t>:</a:t>
            </a:r>
            <a:endParaRPr>
              <a:latin typeface="Spectral"/>
              <a:ea typeface="Spectral"/>
              <a:cs typeface="Spectral"/>
              <a:sym typeface="Spectral"/>
            </a:endParaRPr>
          </a:p>
        </p:txBody>
      </p:sp>
      <p:sp>
        <p:nvSpPr>
          <p:cNvPr id="146" name="Google Shape;146;p2"/>
          <p:cNvSpPr txBox="1">
            <a:spLocks noGrp="1"/>
          </p:cNvSpPr>
          <p:nvPr>
            <p:ph type="body" idx="1"/>
          </p:nvPr>
        </p:nvSpPr>
        <p:spPr>
          <a:xfrm>
            <a:off x="1881675" y="3753900"/>
            <a:ext cx="9159600" cy="1164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rgbClr val="262626"/>
              </a:buClr>
              <a:buSzPts val="2240"/>
              <a:buNone/>
            </a:pPr>
            <a:r>
              <a:rPr lang="de" sz="2800">
                <a:solidFill>
                  <a:srgbClr val="262626"/>
                </a:solidFill>
                <a:latin typeface="Spectral"/>
                <a:ea typeface="Spectral"/>
                <a:cs typeface="Spectral"/>
                <a:sym typeface="Spectral"/>
              </a:rPr>
              <a:t>Wie verändert sich der Umgang mit Wesen der höheren und niederen Mythologie von Ovid bis Wickram?</a:t>
            </a:r>
            <a:endParaRPr>
              <a:latin typeface="Spectral"/>
              <a:ea typeface="Spectral"/>
              <a:cs typeface="Spectral"/>
              <a:sym typeface="Spectral"/>
            </a:endParaRPr>
          </a:p>
        </p:txBody>
      </p:sp>
      <p:sp>
        <p:nvSpPr>
          <p:cNvPr id="147" name="Google Shape;147;p2"/>
          <p:cNvSpPr/>
          <p:nvPr/>
        </p:nvSpPr>
        <p:spPr>
          <a:xfrm>
            <a:off x="0" y="5610"/>
            <a:ext cx="12192000" cy="1371600"/>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8" name="Google Shape;148;p2"/>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pic>
        <p:nvPicPr>
          <p:cNvPr id="153" name="Google Shape;153;g1373de45550_0_28"/>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54" name="Google Shape;154;g1373de45550_0_2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5" name="Google Shape;155;g1373de45550_0_28"/>
          <p:cNvSpPr txBox="1">
            <a:spLocks noGrp="1"/>
          </p:cNvSpPr>
          <p:nvPr>
            <p:ph type="title"/>
          </p:nvPr>
        </p:nvSpPr>
        <p:spPr>
          <a:xfrm>
            <a:off x="886800" y="2228300"/>
            <a:ext cx="10019100" cy="2010300"/>
          </a:xfrm>
          <a:prstGeom prst="rect">
            <a:avLst/>
          </a:prstGeom>
          <a:noFill/>
          <a:ln>
            <a:noFill/>
          </a:ln>
        </p:spPr>
        <p:txBody>
          <a:bodyPr spcFirstLastPara="1" wrap="square" lIns="91425" tIns="45700" rIns="91425" bIns="45700" anchor="b" anchorCtr="0">
            <a:normAutofit/>
          </a:bodyPr>
          <a:lstStyle/>
          <a:p>
            <a:pPr marL="0" lvl="0" indent="0" algn="ctr" rtl="0">
              <a:lnSpc>
                <a:spcPct val="150000"/>
              </a:lnSpc>
              <a:spcBef>
                <a:spcPts val="1000"/>
              </a:spcBef>
              <a:spcAft>
                <a:spcPts val="0"/>
              </a:spcAft>
              <a:buNone/>
            </a:pPr>
            <a:r>
              <a:rPr lang="de" sz="3000">
                <a:latin typeface="Spectral"/>
                <a:ea typeface="Spectral"/>
                <a:cs typeface="Spectral"/>
                <a:sym typeface="Spectral"/>
              </a:rPr>
              <a:t>3. Textvergleich: Veränderung des Umgangs mit mythologischen Gestalten von Ovid zu </a:t>
            </a:r>
            <a:r>
              <a:rPr lang="de" sz="3000">
                <a:latin typeface="Spectral"/>
                <a:ea typeface="Spectral"/>
                <a:cs typeface="Spectral"/>
                <a:sym typeface="Spectr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Wickram</a:t>
            </a:r>
            <a:endParaRPr sz="3000">
              <a:latin typeface="Spectral"/>
              <a:ea typeface="Spectral"/>
              <a:cs typeface="Spectral"/>
              <a:sym typeface="Spectral"/>
            </a:endParaRPr>
          </a:p>
        </p:txBody>
      </p:sp>
      <p:sp>
        <p:nvSpPr>
          <p:cNvPr id="156" name="Google Shape;156;g1373de45550_0_28"/>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7" name="Google Shape;157;g1373de45550_0_28"/>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pic>
        <p:nvPicPr>
          <p:cNvPr id="162" name="Google Shape;162;g148a1312d87_0_16"/>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63" name="Google Shape;163;g148a1312d87_0_1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4" name="Google Shape;164;g148a1312d87_0_16"/>
          <p:cNvSpPr txBox="1">
            <a:spLocks noGrp="1"/>
          </p:cNvSpPr>
          <p:nvPr>
            <p:ph type="title"/>
          </p:nvPr>
        </p:nvSpPr>
        <p:spPr>
          <a:xfrm>
            <a:off x="2042560" y="2304500"/>
            <a:ext cx="8106900" cy="2010300"/>
          </a:xfrm>
          <a:prstGeom prst="rect">
            <a:avLst/>
          </a:prstGeom>
          <a:noFill/>
          <a:ln>
            <a:noFill/>
          </a:ln>
        </p:spPr>
        <p:txBody>
          <a:bodyPr spcFirstLastPara="1" wrap="square" lIns="91425" tIns="45700" rIns="91425" bIns="45700" anchor="b" anchorCtr="0">
            <a:normAutofit/>
          </a:bodyPr>
          <a:lstStyle/>
          <a:p>
            <a:pPr marL="0" lvl="0" indent="0" algn="ctr" rtl="0">
              <a:lnSpc>
                <a:spcPct val="150000"/>
              </a:lnSpc>
              <a:spcBef>
                <a:spcPts val="0"/>
              </a:spcBef>
              <a:spcAft>
                <a:spcPts val="0"/>
              </a:spcAft>
              <a:buClr>
                <a:srgbClr val="262626"/>
              </a:buClr>
              <a:buSzPts val="2800"/>
              <a:buFont typeface="Arial"/>
              <a:buNone/>
            </a:pPr>
            <a:r>
              <a:rPr lang="de" sz="3000">
                <a:latin typeface="Spectral"/>
                <a:ea typeface="Spectral"/>
                <a:cs typeface="Spectral"/>
                <a:sym typeface="Spectral"/>
              </a:rPr>
              <a:t>3.1. Rechtfertigung der Behandlung</a:t>
            </a:r>
            <a:endParaRPr sz="3000">
              <a:latin typeface="Spectral"/>
              <a:ea typeface="Spectral"/>
              <a:cs typeface="Spectral"/>
              <a:sym typeface="Spectral"/>
            </a:endParaRPr>
          </a:p>
          <a:p>
            <a:pPr marL="0" lvl="0" indent="0" algn="ctr" rtl="0">
              <a:lnSpc>
                <a:spcPct val="150000"/>
              </a:lnSpc>
              <a:spcBef>
                <a:spcPts val="0"/>
              </a:spcBef>
              <a:spcAft>
                <a:spcPts val="0"/>
              </a:spcAft>
              <a:buClr>
                <a:srgbClr val="262626"/>
              </a:buClr>
              <a:buSzPts val="2800"/>
              <a:buFont typeface="Arial"/>
              <a:buNone/>
            </a:pPr>
            <a:r>
              <a:rPr lang="de" sz="3000">
                <a:latin typeface="Spectral"/>
                <a:ea typeface="Spectral"/>
                <a:cs typeface="Spectral"/>
                <a:sym typeface="Spectral"/>
              </a:rPr>
              <a:t>von heidnischem Gedankengut</a:t>
            </a:r>
            <a:endParaRPr sz="3000">
              <a:latin typeface="Spectral"/>
              <a:ea typeface="Spectral"/>
              <a:cs typeface="Spectral"/>
              <a:sym typeface="Spectral"/>
            </a:endParaRPr>
          </a:p>
        </p:txBody>
      </p:sp>
      <p:sp>
        <p:nvSpPr>
          <p:cNvPr id="165" name="Google Shape;165;g148a1312d87_0_16"/>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6" name="Google Shape;166;g148a1312d87_0_16"/>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1373de45550_0_53"/>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solidFill>
                  <a:schemeClr val="dk1"/>
                </a:solidFill>
                <a:latin typeface="Spectral"/>
                <a:ea typeface="Spectral"/>
                <a:cs typeface="Spectral"/>
                <a:sym typeface="Spectral"/>
              </a:rPr>
              <a:t>Entschuldigung der </a:t>
            </a:r>
            <a:r>
              <a:rPr lang="de" sz="3100" i="1">
                <a:solidFill>
                  <a:schemeClr val="dk1"/>
                </a:solidFill>
                <a:latin typeface="Times New Roman"/>
                <a:ea typeface="Times New Roman"/>
                <a:cs typeface="Times New Roman"/>
                <a:sym typeface="Times New Roman"/>
              </a:rPr>
              <a:t>Abgoͤtterey</a:t>
            </a:r>
            <a:r>
              <a:rPr lang="de" sz="3000">
                <a:solidFill>
                  <a:schemeClr val="dk1"/>
                </a:solidFill>
                <a:latin typeface="Spectral"/>
                <a:ea typeface="Spectral"/>
                <a:cs typeface="Spectral"/>
                <a:sym typeface="Spectral"/>
              </a:rPr>
              <a:t> in Albrechts </a:t>
            </a:r>
            <a:r>
              <a:rPr lang="de" sz="3000" i="1">
                <a:solidFill>
                  <a:schemeClr val="dk1"/>
                </a:solidFill>
                <a:latin typeface="Spectral"/>
                <a:ea typeface="Spectral"/>
                <a:cs typeface="Spectral"/>
                <a:sym typeface="Spectral"/>
              </a:rPr>
              <a:t>Prologus</a:t>
            </a:r>
            <a:endParaRPr sz="3000">
              <a:latin typeface="Spectral"/>
              <a:ea typeface="Spectral"/>
              <a:cs typeface="Spectral"/>
              <a:sym typeface="Spectral"/>
            </a:endParaRPr>
          </a:p>
        </p:txBody>
      </p:sp>
      <p:sp>
        <p:nvSpPr>
          <p:cNvPr id="172" name="Google Shape;172;g1373de45550_0_53"/>
          <p:cNvSpPr txBox="1"/>
          <p:nvPr/>
        </p:nvSpPr>
        <p:spPr>
          <a:xfrm>
            <a:off x="1050875" y="2072550"/>
            <a:ext cx="9810600" cy="47094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Doch wisset ir wol seit diser frist</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Daß </a:t>
            </a:r>
            <a:r>
              <a:rPr lang="de" sz="2000" b="1" i="1">
                <a:solidFill>
                  <a:schemeClr val="dk1"/>
                </a:solidFill>
                <a:latin typeface="Times New Roman"/>
                <a:ea typeface="Times New Roman"/>
                <a:cs typeface="Times New Roman"/>
                <a:sym typeface="Times New Roman"/>
              </a:rPr>
              <a:t>Gott gesch</a:t>
            </a:r>
            <a:r>
              <a:rPr lang="de" sz="2000" b="1" i="1">
                <a:solidFill>
                  <a:srgbClr val="262626"/>
                </a:solidFill>
                <a:latin typeface="Times New Roman"/>
                <a:ea typeface="Times New Roman"/>
                <a:cs typeface="Times New Roman"/>
                <a:sym typeface="Times New Roman"/>
              </a:rPr>
              <a:t>ůff </a:t>
            </a:r>
            <a:r>
              <a:rPr lang="de" sz="2000" b="1" i="1">
                <a:solidFill>
                  <a:schemeClr val="dk1"/>
                </a:solidFill>
                <a:latin typeface="Times New Roman"/>
                <a:ea typeface="Times New Roman"/>
                <a:cs typeface="Times New Roman"/>
                <a:sym typeface="Times New Roman"/>
              </a:rPr>
              <a:t>Adam</a:t>
            </a:r>
            <a:endParaRPr sz="2000"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b="1" i="1">
                <a:solidFill>
                  <a:schemeClr val="dk1"/>
                </a:solidFill>
                <a:latin typeface="Times New Roman"/>
                <a:ea typeface="Times New Roman"/>
                <a:cs typeface="Times New Roman"/>
                <a:sym typeface="Times New Roman"/>
              </a:rPr>
              <a:t>Bis z</a:t>
            </a:r>
            <a:r>
              <a:rPr lang="de" sz="2000" b="1" i="1">
                <a:solidFill>
                  <a:srgbClr val="262626"/>
                </a:solidFill>
                <a:latin typeface="Times New Roman"/>
                <a:ea typeface="Times New Roman"/>
                <a:cs typeface="Times New Roman"/>
                <a:sym typeface="Times New Roman"/>
              </a:rPr>
              <a:t>ů </a:t>
            </a:r>
            <a:r>
              <a:rPr lang="de" sz="2000" b="1" i="1">
                <a:solidFill>
                  <a:schemeClr val="dk1"/>
                </a:solidFill>
                <a:latin typeface="Times New Roman"/>
                <a:ea typeface="Times New Roman"/>
                <a:cs typeface="Times New Roman"/>
                <a:sym typeface="Times New Roman"/>
              </a:rPr>
              <a:t>Abraham</a:t>
            </a:r>
            <a:endParaRPr sz="2000"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a:solidFill>
                  <a:schemeClr val="dk1"/>
                </a:solidFill>
                <a:latin typeface="Times New Roman"/>
                <a:ea typeface="Times New Roman"/>
                <a:cs typeface="Times New Roman"/>
                <a:sym typeface="Times New Roman"/>
              </a:rPr>
              <a:t>[...]</a:t>
            </a:r>
            <a:endParaRPr sz="2000">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Wie das wert </a:t>
            </a:r>
            <a:r>
              <a:rPr lang="de" sz="2000" b="1" i="1">
                <a:solidFill>
                  <a:schemeClr val="dk1"/>
                </a:solidFill>
                <a:latin typeface="Times New Roman"/>
                <a:ea typeface="Times New Roman"/>
                <a:cs typeface="Times New Roman"/>
                <a:sym typeface="Times New Roman"/>
              </a:rPr>
              <a:t>biß an das zil</a:t>
            </a:r>
            <a:endParaRPr sz="2000"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b="1" i="1">
                <a:solidFill>
                  <a:schemeClr val="dk1"/>
                </a:solidFill>
                <a:latin typeface="Times New Roman"/>
                <a:ea typeface="Times New Roman"/>
                <a:cs typeface="Times New Roman"/>
                <a:sym typeface="Times New Roman"/>
              </a:rPr>
              <a:t>Das Augustus z</a:t>
            </a:r>
            <a:r>
              <a:rPr lang="de" sz="2000" b="1" i="1">
                <a:solidFill>
                  <a:srgbClr val="262626"/>
                </a:solidFill>
                <a:latin typeface="Times New Roman"/>
                <a:ea typeface="Times New Roman"/>
                <a:cs typeface="Times New Roman"/>
                <a:sym typeface="Times New Roman"/>
              </a:rPr>
              <a:t>ů kamm</a:t>
            </a:r>
            <a:endParaRPr sz="2000" b="1" i="1">
              <a:solidFill>
                <a:srgbClr val="262626"/>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rgbClr val="262626"/>
                </a:solidFill>
                <a:latin typeface="Times New Roman"/>
                <a:ea typeface="Times New Roman"/>
                <a:cs typeface="Times New Roman"/>
                <a:sym typeface="Times New Roman"/>
              </a:rPr>
              <a:t>Der zins von aller welt namm</a:t>
            </a:r>
            <a:endParaRPr sz="2000" i="1">
              <a:solidFill>
                <a:srgbClr val="262626"/>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a:solidFill>
                  <a:srgbClr val="262626"/>
                </a:solidFill>
                <a:latin typeface="Times New Roman"/>
                <a:ea typeface="Times New Roman"/>
                <a:cs typeface="Times New Roman"/>
                <a:sym typeface="Times New Roman"/>
              </a:rPr>
              <a:t>[...]</a:t>
            </a:r>
            <a:endParaRPr sz="2000">
              <a:solidFill>
                <a:schemeClr val="dk1"/>
              </a:solidFill>
              <a:latin typeface="Times New Roman"/>
              <a:ea typeface="Times New Roman"/>
              <a:cs typeface="Times New Roman"/>
              <a:sym typeface="Times New Roman"/>
            </a:endParaRPr>
          </a:p>
        </p:txBody>
      </p:sp>
      <p:sp>
        <p:nvSpPr>
          <p:cNvPr id="173" name="Google Shape;173;g1373de45550_0_53"/>
          <p:cNvSpPr txBox="1">
            <a:spLocks noGrp="1"/>
          </p:cNvSpPr>
          <p:nvPr>
            <p:ph type="body" idx="1"/>
          </p:nvPr>
        </p:nvSpPr>
        <p:spPr>
          <a:xfrm>
            <a:off x="203200" y="1830700"/>
            <a:ext cx="650100" cy="4881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44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sz="9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sz="1800">
                <a:latin typeface="Times New Roman"/>
                <a:ea typeface="Times New Roman"/>
                <a:cs typeface="Times New Roman"/>
                <a:sym typeface="Times New Roman"/>
              </a:rPr>
              <a:t>15</a:t>
            </a:r>
            <a:endParaRPr sz="18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sz="3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sz="1800">
                <a:latin typeface="Times New Roman"/>
                <a:ea typeface="Times New Roman"/>
                <a:cs typeface="Times New Roman"/>
                <a:sym typeface="Times New Roman"/>
              </a:rPr>
              <a:t>70</a:t>
            </a:r>
            <a:endParaRPr sz="18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440"/>
              <a:buNone/>
            </a:pPr>
            <a:endParaRPr>
              <a:latin typeface="Times New Roman"/>
              <a:ea typeface="Times New Roman"/>
              <a:cs typeface="Times New Roman"/>
              <a:sym typeface="Times New Roman"/>
            </a:endParaRPr>
          </a:p>
        </p:txBody>
      </p:sp>
      <p:sp>
        <p:nvSpPr>
          <p:cNvPr id="174" name="Google Shape;174;g1373de45550_0_53"/>
          <p:cNvSpPr txBox="1"/>
          <p:nvPr/>
        </p:nvSpPr>
        <p:spPr>
          <a:xfrm>
            <a:off x="6541625" y="2059900"/>
            <a:ext cx="4640700" cy="50325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100"/>
              <a:buFont typeface="Arial"/>
              <a:buNone/>
            </a:pPr>
            <a:r>
              <a:rPr lang="de" sz="2000" i="1">
                <a:solidFill>
                  <a:srgbClr val="262626"/>
                </a:solidFill>
                <a:latin typeface="Times New Roman"/>
                <a:ea typeface="Times New Roman"/>
                <a:cs typeface="Times New Roman"/>
                <a:sym typeface="Times New Roman"/>
              </a:rPr>
              <a:t>Do wolt geboren werden</a:t>
            </a:r>
            <a:endParaRPr sz="2000" i="1">
              <a:solidFill>
                <a:srgbClr val="262626"/>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rgbClr val="262626"/>
                </a:solidFill>
                <a:latin typeface="Times New Roman"/>
                <a:ea typeface="Times New Roman"/>
                <a:cs typeface="Times New Roman"/>
                <a:sym typeface="Times New Roman"/>
              </a:rPr>
              <a:t>Und erscheinen der Erden</a:t>
            </a:r>
            <a:endParaRPr sz="2000" i="1">
              <a:solidFill>
                <a:srgbClr val="262626"/>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b="1" i="1">
                <a:solidFill>
                  <a:srgbClr val="262626"/>
                </a:solidFill>
                <a:latin typeface="Times New Roman"/>
                <a:ea typeface="Times New Roman"/>
                <a:cs typeface="Times New Roman"/>
                <a:sym typeface="Times New Roman"/>
              </a:rPr>
              <a:t>Christus unser heilant</a:t>
            </a:r>
            <a:endParaRPr sz="2000" b="1" i="1">
              <a:solidFill>
                <a:srgbClr val="262626"/>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rgbClr val="262626"/>
                </a:solidFill>
                <a:latin typeface="Times New Roman"/>
                <a:ea typeface="Times New Roman"/>
                <a:cs typeface="Times New Roman"/>
                <a:sym typeface="Times New Roman"/>
              </a:rPr>
              <a:t>Von Gott dem Vatter gesant</a:t>
            </a:r>
            <a:endParaRPr sz="2000" i="1">
              <a:solidFill>
                <a:srgbClr val="262626"/>
              </a:solidFill>
              <a:latin typeface="Times New Roman"/>
              <a:ea typeface="Times New Roman"/>
              <a:cs typeface="Times New Roman"/>
              <a:sym typeface="Times New Roman"/>
            </a:endParaRPr>
          </a:p>
        </p:txBody>
      </p:sp>
      <p:sp>
        <p:nvSpPr>
          <p:cNvPr id="175" name="Google Shape;175;g1373de45550_0_53"/>
          <p:cNvSpPr txBox="1">
            <a:spLocks noGrp="1"/>
          </p:cNvSpPr>
          <p:nvPr>
            <p:ph type="body" idx="1"/>
          </p:nvPr>
        </p:nvSpPr>
        <p:spPr>
          <a:xfrm>
            <a:off x="10109200" y="2059300"/>
            <a:ext cx="650100" cy="4881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262626"/>
              </a:buClr>
              <a:buSzPts val="1600"/>
              <a:buNone/>
            </a:pPr>
            <a:r>
              <a:rPr lang="de" sz="1800">
                <a:latin typeface="Times New Roman"/>
                <a:ea typeface="Times New Roman"/>
                <a:cs typeface="Times New Roman"/>
                <a:sym typeface="Times New Roman"/>
              </a:rPr>
              <a:t>75</a:t>
            </a:r>
            <a:endParaRPr sz="18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440"/>
              <a:buNone/>
            </a:pPr>
            <a:endParaRPr>
              <a:latin typeface="Times New Roman"/>
              <a:ea typeface="Times New Roman"/>
              <a:cs typeface="Times New Roman"/>
              <a:sym typeface="Times New Roman"/>
            </a:endParaRPr>
          </a:p>
        </p:txBody>
      </p:sp>
      <p:sp>
        <p:nvSpPr>
          <p:cNvPr id="176" name="Google Shape;176;g1373de45550_0_53"/>
          <p:cNvSpPr/>
          <p:nvPr/>
        </p:nvSpPr>
        <p:spPr>
          <a:xfrm>
            <a:off x="5151300" y="4281025"/>
            <a:ext cx="5739600" cy="2272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g1373de45550_0_53"/>
          <p:cNvSpPr txBox="1"/>
          <p:nvPr/>
        </p:nvSpPr>
        <p:spPr>
          <a:xfrm>
            <a:off x="5235575" y="4472200"/>
            <a:ext cx="5549700" cy="1877700"/>
          </a:xfrm>
          <a:prstGeom prst="rect">
            <a:avLst/>
          </a:prstGeom>
          <a:noFill/>
          <a:ln>
            <a:noFill/>
          </a:ln>
        </p:spPr>
        <p:txBody>
          <a:bodyPr spcFirstLastPara="1" wrap="square" lIns="91425" tIns="91425" rIns="91425" bIns="91425" anchor="t" anchorCtr="0">
            <a:spAutoFit/>
          </a:bodyPr>
          <a:lstStyle/>
          <a:p>
            <a:pPr marL="457200" lvl="0" indent="-355600" algn="l" rtl="0">
              <a:lnSpc>
                <a:spcPct val="150000"/>
              </a:lnSpc>
              <a:spcBef>
                <a:spcPts val="0"/>
              </a:spcBef>
              <a:spcAft>
                <a:spcPts val="0"/>
              </a:spcAft>
              <a:buSzPts val="2000"/>
              <a:buFont typeface="Times New Roman"/>
              <a:buChar char="➔"/>
            </a:pPr>
            <a:r>
              <a:rPr lang="de" sz="2000">
                <a:latin typeface="Times New Roman"/>
                <a:ea typeface="Times New Roman"/>
                <a:cs typeface="Times New Roman"/>
                <a:sym typeface="Times New Roman"/>
              </a:rPr>
              <a:t>zeitliche Einordnung des heidnischen Treibens in die Urzeit vor Augustinus und Christus</a:t>
            </a:r>
            <a:endParaRPr sz="2000">
              <a:latin typeface="Times New Roman"/>
              <a:ea typeface="Times New Roman"/>
              <a:cs typeface="Times New Roman"/>
              <a:sym typeface="Times New Roman"/>
            </a:endParaRPr>
          </a:p>
          <a:p>
            <a:pPr marL="457200" lvl="0" indent="-355600" algn="l" rtl="0">
              <a:lnSpc>
                <a:spcPct val="150000"/>
              </a:lnSpc>
              <a:spcBef>
                <a:spcPts val="0"/>
              </a:spcBef>
              <a:spcAft>
                <a:spcPts val="0"/>
              </a:spcAft>
              <a:buSzPts val="2000"/>
              <a:buFont typeface="Times New Roman"/>
              <a:buChar char="➔"/>
            </a:pPr>
            <a:r>
              <a:rPr lang="de" sz="2000">
                <a:latin typeface="Times New Roman"/>
                <a:ea typeface="Times New Roman"/>
                <a:cs typeface="Times New Roman"/>
                <a:sym typeface="Times New Roman"/>
              </a:rPr>
              <a:t>Die </a:t>
            </a:r>
            <a:r>
              <a:rPr lang="de" sz="2000">
                <a:solidFill>
                  <a:srgbClr val="262626"/>
                </a:solidFill>
                <a:latin typeface="Times New Roman"/>
                <a:ea typeface="Times New Roman"/>
                <a:cs typeface="Times New Roman"/>
                <a:sym typeface="Times New Roman"/>
              </a:rPr>
              <a:t>„Metamorphosen“</a:t>
            </a:r>
            <a:r>
              <a:rPr lang="de" sz="2000">
                <a:latin typeface="Times New Roman"/>
                <a:ea typeface="Times New Roman"/>
                <a:cs typeface="Times New Roman"/>
                <a:sym typeface="Times New Roman"/>
              </a:rPr>
              <a:t> als Teil der Heilsgeschichte</a:t>
            </a:r>
            <a:endParaRPr sz="2000">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73de45550_0_46"/>
          <p:cNvSpPr/>
          <p:nvPr/>
        </p:nvSpPr>
        <p:spPr>
          <a:xfrm>
            <a:off x="303025" y="3234275"/>
            <a:ext cx="4548600" cy="155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g1373de45550_0_46"/>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solidFill>
                  <a:schemeClr val="dk1"/>
                </a:solidFill>
                <a:latin typeface="Spectral"/>
                <a:ea typeface="Spectral"/>
                <a:cs typeface="Spectral"/>
                <a:sym typeface="Spectral"/>
              </a:rPr>
              <a:t>Entschuldigung der </a:t>
            </a:r>
            <a:r>
              <a:rPr lang="de" sz="3100" i="1">
                <a:solidFill>
                  <a:schemeClr val="dk1"/>
                </a:solidFill>
                <a:latin typeface="Times New Roman"/>
                <a:ea typeface="Times New Roman"/>
                <a:cs typeface="Times New Roman"/>
                <a:sym typeface="Times New Roman"/>
              </a:rPr>
              <a:t>Abgoͤtterey</a:t>
            </a:r>
            <a:r>
              <a:rPr lang="de" sz="3000">
                <a:solidFill>
                  <a:schemeClr val="dk1"/>
                </a:solidFill>
                <a:latin typeface="Spectral"/>
                <a:ea typeface="Spectral"/>
                <a:cs typeface="Spectral"/>
                <a:sym typeface="Spectral"/>
              </a:rPr>
              <a:t> in Albrechts </a:t>
            </a:r>
            <a:r>
              <a:rPr lang="de" sz="3000" i="1">
                <a:solidFill>
                  <a:schemeClr val="dk1"/>
                </a:solidFill>
                <a:latin typeface="Spectral"/>
                <a:ea typeface="Spectral"/>
                <a:cs typeface="Spectral"/>
                <a:sym typeface="Spectral"/>
              </a:rPr>
              <a:t>Prologus</a:t>
            </a:r>
            <a:endParaRPr sz="3000">
              <a:latin typeface="Spectral"/>
              <a:ea typeface="Spectral"/>
              <a:cs typeface="Spectral"/>
              <a:sym typeface="Spectral"/>
            </a:endParaRPr>
          </a:p>
        </p:txBody>
      </p:sp>
      <p:sp>
        <p:nvSpPr>
          <p:cNvPr id="184" name="Google Shape;184;g1373de45550_0_46"/>
          <p:cNvSpPr txBox="1"/>
          <p:nvPr/>
        </p:nvSpPr>
        <p:spPr>
          <a:xfrm>
            <a:off x="6080077" y="1673225"/>
            <a:ext cx="4938300" cy="5032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Sie </a:t>
            </a:r>
            <a:r>
              <a:rPr lang="de" sz="2000" b="1" i="1">
                <a:solidFill>
                  <a:schemeClr val="dk1"/>
                </a:solidFill>
                <a:latin typeface="Times New Roman"/>
                <a:ea typeface="Times New Roman"/>
                <a:cs typeface="Times New Roman"/>
                <a:sym typeface="Times New Roman"/>
              </a:rPr>
              <a:t>betten an die Abg</a:t>
            </a:r>
            <a:r>
              <a:rPr lang="de" sz="2000" b="1" i="1">
                <a:solidFill>
                  <a:srgbClr val="262626"/>
                </a:solidFill>
                <a:latin typeface="Times New Roman"/>
                <a:ea typeface="Times New Roman"/>
                <a:cs typeface="Times New Roman"/>
                <a:sym typeface="Times New Roman"/>
              </a:rPr>
              <a:t>oͤtte</a:t>
            </a:r>
            <a:endParaRPr sz="2000"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Inn der </a:t>
            </a:r>
            <a:r>
              <a:rPr lang="de" sz="2000" b="1" i="1">
                <a:solidFill>
                  <a:schemeClr val="dk1"/>
                </a:solidFill>
                <a:latin typeface="Times New Roman"/>
                <a:ea typeface="Times New Roman"/>
                <a:cs typeface="Times New Roman"/>
                <a:sym typeface="Times New Roman"/>
              </a:rPr>
              <a:t>Teüffel gebotte</a:t>
            </a:r>
            <a:endParaRPr sz="2000"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Stunden sie gemeyn</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b="1" i="1">
                <a:solidFill>
                  <a:schemeClr val="dk1"/>
                </a:solidFill>
                <a:latin typeface="Times New Roman"/>
                <a:ea typeface="Times New Roman"/>
                <a:cs typeface="Times New Roman"/>
                <a:sym typeface="Times New Roman"/>
              </a:rPr>
              <a:t>Holtz und steyn</a:t>
            </a:r>
            <a:r>
              <a:rPr lang="de" sz="2000" i="1">
                <a:solidFill>
                  <a:schemeClr val="dk1"/>
                </a:solidFill>
                <a:latin typeface="Times New Roman"/>
                <a:ea typeface="Times New Roman"/>
                <a:cs typeface="Times New Roman"/>
                <a:sym typeface="Times New Roman"/>
              </a:rPr>
              <a:t> /</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Ir </a:t>
            </a:r>
            <a:r>
              <a:rPr lang="de" sz="2000" b="1" i="1">
                <a:solidFill>
                  <a:schemeClr val="dk1"/>
                </a:solidFill>
                <a:latin typeface="Times New Roman"/>
                <a:ea typeface="Times New Roman"/>
                <a:cs typeface="Times New Roman"/>
                <a:sym typeface="Times New Roman"/>
              </a:rPr>
              <a:t>opfer</a:t>
            </a:r>
            <a:r>
              <a:rPr lang="de" sz="2000" i="1">
                <a:solidFill>
                  <a:schemeClr val="dk1"/>
                </a:solidFill>
                <a:latin typeface="Times New Roman"/>
                <a:ea typeface="Times New Roman"/>
                <a:cs typeface="Times New Roman"/>
                <a:sym typeface="Times New Roman"/>
              </a:rPr>
              <a:t> sie brachten</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Die stummen unbedachten</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Hattens an den meren</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Das die von </a:t>
            </a:r>
            <a:r>
              <a:rPr lang="de" sz="2000" b="1" i="1">
                <a:solidFill>
                  <a:srgbClr val="262626"/>
                </a:solidFill>
                <a:latin typeface="Times New Roman"/>
                <a:ea typeface="Times New Roman"/>
                <a:cs typeface="Times New Roman"/>
                <a:sym typeface="Times New Roman"/>
              </a:rPr>
              <a:t>Goͤtten</a:t>
            </a:r>
            <a:r>
              <a:rPr lang="de" sz="2000" i="1">
                <a:solidFill>
                  <a:srgbClr val="262626"/>
                </a:solidFill>
                <a:latin typeface="Times New Roman"/>
                <a:ea typeface="Times New Roman"/>
                <a:cs typeface="Times New Roman"/>
                <a:sym typeface="Times New Roman"/>
              </a:rPr>
              <a:t> </a:t>
            </a:r>
            <a:r>
              <a:rPr lang="de" sz="2000" i="1">
                <a:solidFill>
                  <a:schemeClr val="dk1"/>
                </a:solidFill>
                <a:latin typeface="Times New Roman"/>
                <a:ea typeface="Times New Roman"/>
                <a:cs typeface="Times New Roman"/>
                <a:sym typeface="Times New Roman"/>
              </a:rPr>
              <a:t>weren /</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Sie waren unversunnen</a:t>
            </a:r>
            <a:endParaRPr sz="2000"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Und glaubten an die </a:t>
            </a:r>
            <a:r>
              <a:rPr lang="de" sz="2000" b="1" i="1">
                <a:solidFill>
                  <a:schemeClr val="dk1"/>
                </a:solidFill>
                <a:latin typeface="Times New Roman"/>
                <a:ea typeface="Times New Roman"/>
                <a:cs typeface="Times New Roman"/>
                <a:sym typeface="Times New Roman"/>
              </a:rPr>
              <a:t>Brunnen</a:t>
            </a:r>
            <a:endParaRPr sz="2000"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1100"/>
              <a:buFont typeface="Arial"/>
              <a:buNone/>
            </a:pPr>
            <a:r>
              <a:rPr lang="de" sz="2000" i="1">
                <a:solidFill>
                  <a:schemeClr val="dk1"/>
                </a:solidFill>
                <a:latin typeface="Times New Roman"/>
                <a:ea typeface="Times New Roman"/>
                <a:cs typeface="Times New Roman"/>
                <a:sym typeface="Times New Roman"/>
              </a:rPr>
              <a:t>Und an die </a:t>
            </a:r>
            <a:r>
              <a:rPr lang="de" sz="2000" b="1" i="1">
                <a:solidFill>
                  <a:schemeClr val="dk1"/>
                </a:solidFill>
                <a:latin typeface="Times New Roman"/>
                <a:ea typeface="Times New Roman"/>
                <a:cs typeface="Times New Roman"/>
                <a:sym typeface="Times New Roman"/>
              </a:rPr>
              <a:t>B</a:t>
            </a:r>
            <a:r>
              <a:rPr lang="de" sz="2000" b="1" i="1">
                <a:solidFill>
                  <a:srgbClr val="202124"/>
                </a:solidFill>
                <a:highlight>
                  <a:srgbClr val="FFFFFF"/>
                </a:highlight>
                <a:latin typeface="Times New Roman"/>
                <a:ea typeface="Times New Roman"/>
                <a:cs typeface="Times New Roman"/>
                <a:sym typeface="Times New Roman"/>
              </a:rPr>
              <a:t>aͤ</a:t>
            </a:r>
            <a:r>
              <a:rPr lang="de" sz="2000" b="1" i="1">
                <a:solidFill>
                  <a:schemeClr val="dk1"/>
                </a:solidFill>
                <a:latin typeface="Times New Roman"/>
                <a:ea typeface="Times New Roman"/>
                <a:cs typeface="Times New Roman"/>
                <a:sym typeface="Times New Roman"/>
              </a:rPr>
              <a:t>um inn dem wald</a:t>
            </a:r>
            <a:r>
              <a:rPr lang="de" sz="2000" i="1">
                <a:solidFill>
                  <a:schemeClr val="dk1"/>
                </a:solidFill>
                <a:latin typeface="Times New Roman"/>
                <a:ea typeface="Times New Roman"/>
                <a:cs typeface="Times New Roman"/>
                <a:sym typeface="Times New Roman"/>
              </a:rPr>
              <a:t> /</a:t>
            </a:r>
            <a:endParaRPr sz="2000" i="1">
              <a:solidFill>
                <a:srgbClr val="262626"/>
              </a:solidFill>
              <a:latin typeface="Times New Roman"/>
              <a:ea typeface="Times New Roman"/>
              <a:cs typeface="Times New Roman"/>
              <a:sym typeface="Times New Roman"/>
            </a:endParaRPr>
          </a:p>
        </p:txBody>
      </p:sp>
      <p:sp>
        <p:nvSpPr>
          <p:cNvPr id="185" name="Google Shape;185;g1373de45550_0_46"/>
          <p:cNvSpPr txBox="1">
            <a:spLocks noGrp="1"/>
          </p:cNvSpPr>
          <p:nvPr>
            <p:ph type="body" idx="1"/>
          </p:nvPr>
        </p:nvSpPr>
        <p:spPr>
          <a:xfrm>
            <a:off x="5232400" y="1754500"/>
            <a:ext cx="650100" cy="4881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44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sz="18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44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sz="3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sz="1800">
                <a:latin typeface="Times New Roman"/>
                <a:ea typeface="Times New Roman"/>
                <a:cs typeface="Times New Roman"/>
                <a:sym typeface="Times New Roman"/>
              </a:rPr>
              <a:t>30</a:t>
            </a:r>
            <a:endParaRPr sz="18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440"/>
              <a:buNone/>
            </a:pPr>
            <a:endParaRPr>
              <a:latin typeface="Times New Roman"/>
              <a:ea typeface="Times New Roman"/>
              <a:cs typeface="Times New Roman"/>
              <a:sym typeface="Times New Roman"/>
            </a:endParaRPr>
          </a:p>
        </p:txBody>
      </p:sp>
      <p:sp>
        <p:nvSpPr>
          <p:cNvPr id="186" name="Google Shape;186;g1373de45550_0_46"/>
          <p:cNvSpPr txBox="1"/>
          <p:nvPr/>
        </p:nvSpPr>
        <p:spPr>
          <a:xfrm>
            <a:off x="449500" y="3457975"/>
            <a:ext cx="4401900" cy="1031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de" sz="2200">
                <a:latin typeface="Times New Roman"/>
                <a:ea typeface="Times New Roman"/>
                <a:cs typeface="Times New Roman"/>
                <a:sym typeface="Times New Roman"/>
              </a:rPr>
              <a:t>Explizite Thematisierung und Verdammung der </a:t>
            </a:r>
            <a:r>
              <a:rPr lang="de" sz="2200" i="1">
                <a:latin typeface="Times New Roman"/>
                <a:ea typeface="Times New Roman"/>
                <a:cs typeface="Times New Roman"/>
                <a:sym typeface="Times New Roman"/>
              </a:rPr>
              <a:t>Leüte sünd</a:t>
            </a:r>
            <a:r>
              <a:rPr lang="de" sz="2200">
                <a:latin typeface="Times New Roman"/>
                <a:ea typeface="Times New Roman"/>
                <a:cs typeface="Times New Roman"/>
                <a:sym typeface="Times New Roman"/>
              </a:rPr>
              <a:t> (V. 20):</a:t>
            </a:r>
            <a:endParaRPr sz="2200">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p:nvPr/>
        </p:nvSpPr>
        <p:spPr>
          <a:xfrm>
            <a:off x="962525" y="1777575"/>
            <a:ext cx="3778800" cy="870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Wickrams Einleitung für den </a:t>
            </a:r>
            <a:r>
              <a:rPr lang="de" sz="3000" i="1">
                <a:latin typeface="Spectral"/>
                <a:ea typeface="Spectral"/>
                <a:cs typeface="Spectral"/>
                <a:sym typeface="Spectral"/>
              </a:rPr>
              <a:t>freüntlichen lieben Leser</a:t>
            </a:r>
            <a:endParaRPr sz="3000" i="1">
              <a:latin typeface="Spectral"/>
              <a:ea typeface="Spectral"/>
              <a:cs typeface="Spectral"/>
              <a:sym typeface="Spectral"/>
            </a:endParaRPr>
          </a:p>
        </p:txBody>
      </p:sp>
      <p:sp>
        <p:nvSpPr>
          <p:cNvPr id="194" name="Google Shape;194;p8"/>
          <p:cNvSpPr txBox="1">
            <a:spLocks noGrp="1"/>
          </p:cNvSpPr>
          <p:nvPr>
            <p:ph type="body" idx="1"/>
          </p:nvPr>
        </p:nvSpPr>
        <p:spPr>
          <a:xfrm>
            <a:off x="1050879" y="1978024"/>
            <a:ext cx="9810600" cy="4428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de" sz="2200">
                <a:latin typeface="Times New Roman"/>
                <a:ea typeface="Times New Roman"/>
                <a:cs typeface="Times New Roman"/>
                <a:sym typeface="Times New Roman"/>
              </a:rPr>
              <a:t>Zensur anstößigen Materials</a:t>
            </a:r>
            <a:endParaRPr sz="2200">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 So weit mir aber müglich / hab ich</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mich geflissen meine reimen zum verstentlichsten zů ma-</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chen / auch hierinn </a:t>
            </a:r>
            <a:r>
              <a:rPr lang="de" b="1" i="1">
                <a:latin typeface="Times New Roman"/>
                <a:ea typeface="Times New Roman"/>
                <a:cs typeface="Times New Roman"/>
                <a:sym typeface="Times New Roman"/>
              </a:rPr>
              <a:t>alle unzucht vermitten</a:t>
            </a:r>
            <a:r>
              <a:rPr lang="de" i="1">
                <a:latin typeface="Times New Roman"/>
                <a:ea typeface="Times New Roman"/>
                <a:cs typeface="Times New Roman"/>
                <a:sym typeface="Times New Roman"/>
              </a:rPr>
              <a:t> / damit diß bůch</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von jungen und alten Frawen und Junckfrawen / sunder allen</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anstos gelesen werden.</a:t>
            </a:r>
            <a:endParaRPr i="1">
              <a:latin typeface="Times New Roman"/>
              <a:ea typeface="Times New Roman"/>
              <a:cs typeface="Times New Roman"/>
              <a:sym typeface="Times New Roman"/>
            </a:endParaRPr>
          </a:p>
        </p:txBody>
      </p:sp>
      <p:sp>
        <p:nvSpPr>
          <p:cNvPr id="195" name="Google Shape;195;p8"/>
          <p:cNvSpPr txBox="1"/>
          <p:nvPr/>
        </p:nvSpPr>
        <p:spPr>
          <a:xfrm>
            <a:off x="203200" y="1978024"/>
            <a:ext cx="650100" cy="50325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r>
              <a:rPr lang="de" sz="1800" b="0" i="0" u="none" strike="noStrike" cap="none">
                <a:solidFill>
                  <a:srgbClr val="262626"/>
                </a:solidFill>
                <a:latin typeface="Times New Roman"/>
                <a:ea typeface="Times New Roman"/>
                <a:cs typeface="Times New Roman"/>
                <a:sym typeface="Times New Roman"/>
              </a:rPr>
              <a:t>15</a:t>
            </a:r>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9"/>
          <p:cNvSpPr txBox="1">
            <a:spLocks noGrp="1"/>
          </p:cNvSpPr>
          <p:nvPr>
            <p:ph type="body" idx="1"/>
          </p:nvPr>
        </p:nvSpPr>
        <p:spPr>
          <a:xfrm>
            <a:off x="203200" y="1906904"/>
            <a:ext cx="650240" cy="503237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440"/>
              <a:buNone/>
            </a:pPr>
            <a:r>
              <a:rPr lang="de" sz="1800">
                <a:latin typeface="Times New Roman"/>
                <a:ea typeface="Times New Roman"/>
                <a:cs typeface="Times New Roman"/>
                <a:sym typeface="Times New Roman"/>
              </a:rPr>
              <a:t>15</a:t>
            </a:r>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440"/>
              <a:buNone/>
            </a:pPr>
            <a:r>
              <a:rPr lang="de" sz="1800">
                <a:latin typeface="Times New Roman"/>
                <a:ea typeface="Times New Roman"/>
                <a:cs typeface="Times New Roman"/>
                <a:sym typeface="Times New Roman"/>
              </a:rPr>
              <a:t>20</a:t>
            </a:r>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440"/>
              <a:buNone/>
            </a:pPr>
            <a:r>
              <a:rPr lang="de" sz="1800">
                <a:latin typeface="Times New Roman"/>
                <a:ea typeface="Times New Roman"/>
                <a:cs typeface="Times New Roman"/>
                <a:sym typeface="Times New Roman"/>
              </a:rPr>
              <a:t>25</a:t>
            </a:r>
            <a:endParaRPr/>
          </a:p>
        </p:txBody>
      </p:sp>
      <p:sp>
        <p:nvSpPr>
          <p:cNvPr id="202" name="Google Shape;202;p9"/>
          <p:cNvSpPr txBox="1"/>
          <p:nvPr/>
        </p:nvSpPr>
        <p:spPr>
          <a:xfrm>
            <a:off x="1050879" y="1825624"/>
            <a:ext cx="9810604" cy="5032376"/>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 Nůn ist fürnemlich zů mercken / </a:t>
            </a:r>
            <a:endParaRPr i="1"/>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das diser zierlich Poet alles (so er schreibt) in lauter Fablen</a:t>
            </a:r>
            <a:endParaRPr sz="2000" b="0" i="1"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verwendet / wiewol </a:t>
            </a:r>
            <a:r>
              <a:rPr lang="de" sz="2000" b="1" i="1" u="none" strike="noStrike" cap="none">
                <a:solidFill>
                  <a:srgbClr val="262626"/>
                </a:solidFill>
                <a:latin typeface="Times New Roman"/>
                <a:ea typeface="Times New Roman"/>
                <a:cs typeface="Times New Roman"/>
                <a:sym typeface="Times New Roman"/>
              </a:rPr>
              <a:t>solche Fablen iren ursprung auß den</a:t>
            </a:r>
            <a:endParaRPr i="1"/>
          </a:p>
          <a:p>
            <a:pPr marL="0" marR="0" lvl="0" indent="0" algn="l" rtl="0">
              <a:lnSpc>
                <a:spcPct val="100000"/>
              </a:lnSpc>
              <a:spcBef>
                <a:spcPts val="1000"/>
              </a:spcBef>
              <a:spcAft>
                <a:spcPts val="0"/>
              </a:spcAft>
              <a:buClr>
                <a:srgbClr val="262626"/>
              </a:buClr>
              <a:buSzPts val="1600"/>
              <a:buFont typeface="Arial"/>
              <a:buNone/>
            </a:pPr>
            <a:r>
              <a:rPr lang="de" sz="2000" b="1" i="1" u="none" strike="noStrike" cap="none">
                <a:solidFill>
                  <a:srgbClr val="262626"/>
                </a:solidFill>
                <a:latin typeface="Times New Roman"/>
                <a:ea typeface="Times New Roman"/>
                <a:cs typeface="Times New Roman"/>
                <a:sym typeface="Times New Roman"/>
              </a:rPr>
              <a:t>waren Historiis haben</a:t>
            </a:r>
            <a:r>
              <a:rPr lang="de" sz="2000" b="0" i="1" u="none" strike="noStrike" cap="none">
                <a:solidFill>
                  <a:srgbClr val="262626"/>
                </a:solidFill>
                <a:latin typeface="Times New Roman"/>
                <a:ea typeface="Times New Roman"/>
                <a:cs typeface="Times New Roman"/>
                <a:sym typeface="Times New Roman"/>
              </a:rPr>
              <a:t>: Dan als er schreibt von der Io /</a:t>
            </a:r>
            <a:endParaRPr i="1"/>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oder Isidis / wie die inn eyn Ků verwendet / ist der warheyt</a:t>
            </a:r>
            <a:endParaRPr sz="2000" b="0" i="1"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nit gar ungleich / dann </a:t>
            </a:r>
            <a:r>
              <a:rPr lang="de" sz="2000" b="1" i="1" u="none" strike="noStrike" cap="none">
                <a:solidFill>
                  <a:srgbClr val="262626"/>
                </a:solidFill>
                <a:latin typeface="Times New Roman"/>
                <a:ea typeface="Times New Roman"/>
                <a:cs typeface="Times New Roman"/>
                <a:sym typeface="Times New Roman"/>
              </a:rPr>
              <a:t>Jupiter hatt diese Junckfraw auff</a:t>
            </a:r>
            <a:endParaRPr sz="2000" b="1" i="1"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r>
              <a:rPr lang="de" sz="2000" b="1" i="1" u="none" strike="noStrike" cap="none">
                <a:solidFill>
                  <a:srgbClr val="262626"/>
                </a:solidFill>
                <a:latin typeface="Times New Roman"/>
                <a:ea typeface="Times New Roman"/>
                <a:cs typeface="Times New Roman"/>
                <a:sym typeface="Times New Roman"/>
              </a:rPr>
              <a:t>eynem schiff (an weliches Segel eyn Ků gemolt) hinweg</a:t>
            </a:r>
            <a:endParaRPr b="1" i="1"/>
          </a:p>
          <a:p>
            <a:pPr marL="0" marR="0" lvl="0" indent="0" algn="l" rtl="0">
              <a:lnSpc>
                <a:spcPct val="100000"/>
              </a:lnSpc>
              <a:spcBef>
                <a:spcPts val="1000"/>
              </a:spcBef>
              <a:spcAft>
                <a:spcPts val="0"/>
              </a:spcAft>
              <a:buClr>
                <a:srgbClr val="262626"/>
              </a:buClr>
              <a:buSzPts val="1600"/>
              <a:buFont typeface="Arial"/>
              <a:buNone/>
            </a:pPr>
            <a:r>
              <a:rPr lang="de" sz="2000" b="1" i="1" u="none" strike="noStrike" cap="none">
                <a:solidFill>
                  <a:srgbClr val="262626"/>
                </a:solidFill>
                <a:latin typeface="Times New Roman"/>
                <a:ea typeface="Times New Roman"/>
                <a:cs typeface="Times New Roman"/>
                <a:sym typeface="Times New Roman"/>
              </a:rPr>
              <a:t>gefürt.</a:t>
            </a:r>
            <a:r>
              <a:rPr lang="de" sz="2000" b="0" i="1" u="none" strike="noStrike" cap="none">
                <a:solidFill>
                  <a:srgbClr val="262626"/>
                </a:solidFill>
                <a:latin typeface="Times New Roman"/>
                <a:ea typeface="Times New Roman"/>
                <a:cs typeface="Times New Roman"/>
                <a:sym typeface="Times New Roman"/>
              </a:rPr>
              <a:t> Er meldet auch von der Europa / welche Jupiter /</a:t>
            </a:r>
            <a:endParaRPr i="1"/>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als er sich inn eyn Ochsen verwandelt / uber meer</a:t>
            </a:r>
            <a:endParaRPr sz="2000" b="0" i="1"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gefürt / mag auch also verstanden werden: Also deren</a:t>
            </a:r>
            <a:endParaRPr i="1"/>
          </a:p>
          <a:p>
            <a:pPr marL="0" marR="0" lvl="0" indent="0" algn="l" rtl="0">
              <a:lnSpc>
                <a:spcPct val="100000"/>
              </a:lnSpc>
              <a:spcBef>
                <a:spcPts val="1000"/>
              </a:spcBef>
              <a:spcAft>
                <a:spcPts val="0"/>
              </a:spcAft>
              <a:buClr>
                <a:srgbClr val="262626"/>
              </a:buClr>
              <a:buSzPts val="1600"/>
              <a:buFont typeface="Arial"/>
              <a:buNone/>
            </a:pPr>
            <a:r>
              <a:rPr lang="de" sz="2000" b="0" i="1" u="none" strike="noStrike" cap="none">
                <a:solidFill>
                  <a:srgbClr val="262626"/>
                </a:solidFill>
                <a:latin typeface="Times New Roman"/>
                <a:ea typeface="Times New Roman"/>
                <a:cs typeface="Times New Roman"/>
                <a:sym typeface="Times New Roman"/>
              </a:rPr>
              <a:t>gleichen vil / welche Historien hie zů lang zů erzelen weren.</a:t>
            </a:r>
            <a:endParaRPr i="1"/>
          </a:p>
        </p:txBody>
      </p:sp>
      <p:sp>
        <p:nvSpPr>
          <p:cNvPr id="203" name="Google Shape;203;p9"/>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Wickrams Einleitung für den </a:t>
            </a:r>
            <a:r>
              <a:rPr lang="de" sz="3000" i="1">
                <a:latin typeface="Spectral"/>
                <a:ea typeface="Spectral"/>
                <a:cs typeface="Spectral"/>
                <a:sym typeface="Spectral"/>
              </a:rPr>
              <a:t>freüntlichen lieben Leser</a:t>
            </a:r>
            <a:endParaRPr sz="3000" i="1">
              <a:latin typeface="Spectral"/>
              <a:ea typeface="Spectral"/>
              <a:cs typeface="Spectral"/>
              <a:sym typeface="Spectr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0"/>
          <p:cNvSpPr txBox="1">
            <a:spLocks noGrp="1"/>
          </p:cNvSpPr>
          <p:nvPr>
            <p:ph type="body" idx="1"/>
          </p:nvPr>
        </p:nvSpPr>
        <p:spPr>
          <a:xfrm>
            <a:off x="1050879" y="1825624"/>
            <a:ext cx="9810604" cy="503237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600"/>
              <a:buNone/>
            </a:pPr>
            <a:r>
              <a:rPr lang="de" i="1">
                <a:latin typeface="Times New Roman"/>
                <a:ea typeface="Times New Roman"/>
                <a:cs typeface="Times New Roman"/>
                <a:sym typeface="Times New Roman"/>
              </a:rPr>
              <a:t>Darumb lieber Leser solt du disen edlen Poeten nit anders</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lesen / dann vor </a:t>
            </a:r>
            <a:r>
              <a:rPr lang="de" b="1" i="1">
                <a:latin typeface="Times New Roman"/>
                <a:ea typeface="Times New Roman"/>
                <a:cs typeface="Times New Roman"/>
                <a:sym typeface="Times New Roman"/>
              </a:rPr>
              <a:t>lustige umbgewendete Historien / unnd</a:t>
            </a:r>
            <a:endParaRPr b="1" i="1"/>
          </a:p>
          <a:p>
            <a:pPr marL="0" lvl="0" indent="0" algn="l" rtl="0">
              <a:lnSpc>
                <a:spcPct val="100000"/>
              </a:lnSpc>
              <a:spcBef>
                <a:spcPts val="1000"/>
              </a:spcBef>
              <a:spcAft>
                <a:spcPts val="0"/>
              </a:spcAft>
              <a:buClr>
                <a:srgbClr val="262626"/>
              </a:buClr>
              <a:buSzPts val="1600"/>
              <a:buNone/>
            </a:pPr>
            <a:r>
              <a:rPr lang="de" b="1" i="1">
                <a:latin typeface="Times New Roman"/>
                <a:ea typeface="Times New Roman"/>
                <a:cs typeface="Times New Roman"/>
                <a:sym typeface="Times New Roman"/>
              </a:rPr>
              <a:t>aber die Fablen der warheyt nit ungleich</a:t>
            </a:r>
            <a:r>
              <a:rPr lang="de" i="1">
                <a:latin typeface="Times New Roman"/>
                <a:ea typeface="Times New Roman"/>
                <a:cs typeface="Times New Roman"/>
                <a:sym typeface="Times New Roman"/>
              </a:rPr>
              <a:t>. Hierin ist auch </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sunderlich warzunemen / des </a:t>
            </a:r>
            <a:r>
              <a:rPr lang="de" b="1" i="1">
                <a:latin typeface="Times New Roman"/>
                <a:ea typeface="Times New Roman"/>
                <a:cs typeface="Times New Roman"/>
                <a:sym typeface="Times New Roman"/>
              </a:rPr>
              <a:t>armen und sehr schwachen</a:t>
            </a:r>
            <a:endParaRPr b="1" i="1"/>
          </a:p>
          <a:p>
            <a:pPr marL="0" lvl="0" indent="0" algn="l" rtl="0">
              <a:lnSpc>
                <a:spcPct val="100000"/>
              </a:lnSpc>
              <a:spcBef>
                <a:spcPts val="1000"/>
              </a:spcBef>
              <a:spcAft>
                <a:spcPts val="0"/>
              </a:spcAft>
              <a:buClr>
                <a:srgbClr val="262626"/>
              </a:buClr>
              <a:buSzPts val="1600"/>
              <a:buNone/>
            </a:pPr>
            <a:r>
              <a:rPr lang="de" b="1" i="1">
                <a:latin typeface="Times New Roman"/>
                <a:ea typeface="Times New Roman"/>
                <a:cs typeface="Times New Roman"/>
                <a:sym typeface="Times New Roman"/>
              </a:rPr>
              <a:t>glaubens so die Heiden gehabt</a:t>
            </a:r>
            <a:r>
              <a:rPr lang="de" i="1">
                <a:latin typeface="Times New Roman"/>
                <a:ea typeface="Times New Roman"/>
                <a:cs typeface="Times New Roman"/>
                <a:sym typeface="Times New Roman"/>
              </a:rPr>
              <a:t> / welche beyweilen iren</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Goͤttern zůmessen alle schand und laster / als dem Gott</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Jupiter legen sie zů den Ehbruch / Mercurio Todtschlag /</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dem Phebo Bůlschafft / Veneri unkeüscheyt / dem Baccho</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Füllerey / der Juno Neid und Haß. Und inn summa alle</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laster messen sie disen iren teüflischen Goͤttern zů / des sie</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auch / und nichts anders werdt seind. </a:t>
            </a:r>
            <a:endParaRPr i="1">
              <a:latin typeface="Times New Roman"/>
              <a:ea typeface="Times New Roman"/>
              <a:cs typeface="Times New Roman"/>
              <a:sym typeface="Times New Roman"/>
            </a:endParaRPr>
          </a:p>
        </p:txBody>
      </p:sp>
      <p:sp>
        <p:nvSpPr>
          <p:cNvPr id="210" name="Google Shape;210;p10"/>
          <p:cNvSpPr txBox="1"/>
          <p:nvPr/>
        </p:nvSpPr>
        <p:spPr>
          <a:xfrm>
            <a:off x="203200" y="1906904"/>
            <a:ext cx="650240" cy="5032376"/>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r>
              <a:rPr lang="de" sz="1800" b="0" i="0" u="none" strike="noStrike" cap="none">
                <a:solidFill>
                  <a:srgbClr val="262626"/>
                </a:solidFill>
                <a:latin typeface="Times New Roman"/>
                <a:ea typeface="Times New Roman"/>
                <a:cs typeface="Times New Roman"/>
                <a:sym typeface="Times New Roman"/>
              </a:rPr>
              <a:t>5</a:t>
            </a: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r>
              <a:rPr lang="de" sz="1800" b="0" i="0" u="none" strike="noStrike" cap="none">
                <a:solidFill>
                  <a:srgbClr val="262626"/>
                </a:solidFill>
                <a:latin typeface="Times New Roman"/>
                <a:ea typeface="Times New Roman"/>
                <a:cs typeface="Times New Roman"/>
                <a:sym typeface="Times New Roman"/>
              </a:rPr>
              <a:t>10</a:t>
            </a: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p:txBody>
      </p:sp>
      <p:sp>
        <p:nvSpPr>
          <p:cNvPr id="211" name="Google Shape;211;p10"/>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Wickrams Einleitung für den </a:t>
            </a:r>
            <a:r>
              <a:rPr lang="de" sz="3000" i="1">
                <a:latin typeface="Spectral"/>
                <a:ea typeface="Spectral"/>
                <a:cs typeface="Spectral"/>
                <a:sym typeface="Spectral"/>
              </a:rPr>
              <a:t>freüntlichen lieben Leser</a:t>
            </a:r>
            <a:endParaRPr sz="3000" i="1">
              <a:latin typeface="Spectral"/>
              <a:ea typeface="Spectral"/>
              <a:cs typeface="Spectral"/>
              <a:sym typeface="Spectr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1"/>
          <p:cNvSpPr txBox="1">
            <a:spLocks noGrp="1"/>
          </p:cNvSpPr>
          <p:nvPr>
            <p:ph type="body" idx="1"/>
          </p:nvPr>
        </p:nvSpPr>
        <p:spPr>
          <a:xfrm>
            <a:off x="1050875" y="1825625"/>
            <a:ext cx="9810600" cy="2577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7F7F7F"/>
              </a:buClr>
              <a:buSzPts val="1600"/>
              <a:buNone/>
            </a:pPr>
            <a:r>
              <a:rPr lang="de" i="1">
                <a:solidFill>
                  <a:srgbClr val="7F7F7F"/>
                </a:solidFill>
                <a:latin typeface="Times New Roman"/>
                <a:ea typeface="Times New Roman"/>
                <a:cs typeface="Times New Roman"/>
                <a:sym typeface="Times New Roman"/>
              </a:rPr>
              <a:t>auch / und nichts anders werdt seind. </a:t>
            </a:r>
            <a:r>
              <a:rPr lang="de" i="1">
                <a:latin typeface="Times New Roman"/>
                <a:ea typeface="Times New Roman"/>
                <a:cs typeface="Times New Roman"/>
                <a:sym typeface="Times New Roman"/>
              </a:rPr>
              <a:t>Es hat auch diser</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Poet eyn solche weiß durch auß / das er ire Heydnische </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Cerimonien verlachet und verspottet / und wenig / ja schier</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gar nichts darauff haltet / und nůr also sein Fabelwerck</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damit treibt / wiewol sehr lustig und lieplich.</a:t>
            </a:r>
            <a:endParaRPr i="1">
              <a:latin typeface="Times New Roman"/>
              <a:ea typeface="Times New Roman"/>
              <a:cs typeface="Times New Roman"/>
              <a:sym typeface="Times New Roman"/>
            </a:endParaRPr>
          </a:p>
        </p:txBody>
      </p:sp>
      <p:sp>
        <p:nvSpPr>
          <p:cNvPr id="218" name="Google Shape;218;p11"/>
          <p:cNvSpPr txBox="1"/>
          <p:nvPr/>
        </p:nvSpPr>
        <p:spPr>
          <a:xfrm>
            <a:off x="203200" y="1906904"/>
            <a:ext cx="650240" cy="5032376"/>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r>
              <a:rPr lang="de" sz="1800" b="0" i="0" u="none" strike="noStrike" cap="none">
                <a:solidFill>
                  <a:srgbClr val="262626"/>
                </a:solidFill>
                <a:latin typeface="Times New Roman"/>
                <a:ea typeface="Times New Roman"/>
                <a:cs typeface="Times New Roman"/>
                <a:sym typeface="Times New Roman"/>
              </a:rPr>
              <a:t>15</a:t>
            </a: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p:txBody>
      </p:sp>
      <p:sp>
        <p:nvSpPr>
          <p:cNvPr id="219" name="Google Shape;219;p11"/>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Wickrams Einleitung für den </a:t>
            </a:r>
            <a:r>
              <a:rPr lang="de" sz="3000" i="1">
                <a:latin typeface="Spectral"/>
                <a:ea typeface="Spectral"/>
                <a:cs typeface="Spectral"/>
                <a:sym typeface="Spectral"/>
              </a:rPr>
              <a:t>freüntlichen lieben Leser</a:t>
            </a:r>
            <a:endParaRPr sz="3000" i="1">
              <a:latin typeface="Spectral"/>
              <a:ea typeface="Spectral"/>
              <a:cs typeface="Spectral"/>
              <a:sym typeface="Spectral"/>
            </a:endParaRPr>
          </a:p>
        </p:txBody>
      </p:sp>
      <p:sp>
        <p:nvSpPr>
          <p:cNvPr id="220" name="Google Shape;220;p11"/>
          <p:cNvSpPr/>
          <p:nvPr/>
        </p:nvSpPr>
        <p:spPr>
          <a:xfrm>
            <a:off x="1318250" y="4402750"/>
            <a:ext cx="5383800" cy="155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txBox="1"/>
          <p:nvPr/>
        </p:nvSpPr>
        <p:spPr>
          <a:xfrm>
            <a:off x="1645250" y="4700950"/>
            <a:ext cx="4548600" cy="954300"/>
          </a:xfrm>
          <a:prstGeom prst="rect">
            <a:avLst/>
          </a:prstGeom>
          <a:noFill/>
          <a:ln>
            <a:noFill/>
          </a:ln>
        </p:spPr>
        <p:txBody>
          <a:bodyPr spcFirstLastPara="1" wrap="square" lIns="91425" tIns="91425" rIns="91425" bIns="91425" anchor="t" anchorCtr="0">
            <a:spAutoFit/>
          </a:bodyPr>
          <a:lstStyle/>
          <a:p>
            <a:pPr marL="457200" lvl="0" indent="-355600" algn="l" rtl="0">
              <a:lnSpc>
                <a:spcPct val="150000"/>
              </a:lnSpc>
              <a:spcBef>
                <a:spcPts val="0"/>
              </a:spcBef>
              <a:spcAft>
                <a:spcPts val="0"/>
              </a:spcAft>
              <a:buSzPts val="2000"/>
              <a:buFont typeface="Times New Roman"/>
              <a:buChar char="➔"/>
            </a:pPr>
            <a:r>
              <a:rPr lang="de" sz="2000">
                <a:latin typeface="Times New Roman"/>
                <a:ea typeface="Times New Roman"/>
                <a:cs typeface="Times New Roman"/>
                <a:sym typeface="Times New Roman"/>
              </a:rPr>
              <a:t>auch Ovid soll sich angeblich nur über die Heiden lustig gemacht haben</a:t>
            </a:r>
            <a:endParaRPr sz="200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2"/>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Wickrams Nachwort</a:t>
            </a:r>
            <a:endParaRPr sz="3000">
              <a:latin typeface="Spectral"/>
              <a:ea typeface="Spectral"/>
              <a:cs typeface="Spectral"/>
              <a:sym typeface="Spectral"/>
            </a:endParaRPr>
          </a:p>
        </p:txBody>
      </p:sp>
      <p:sp>
        <p:nvSpPr>
          <p:cNvPr id="228" name="Google Shape;228;p12"/>
          <p:cNvSpPr txBox="1">
            <a:spLocks noGrp="1"/>
          </p:cNvSpPr>
          <p:nvPr>
            <p:ph type="body" idx="1"/>
          </p:nvPr>
        </p:nvSpPr>
        <p:spPr>
          <a:xfrm>
            <a:off x="1050879" y="1825624"/>
            <a:ext cx="9810604" cy="503237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600"/>
              <a:buNone/>
            </a:pPr>
            <a:r>
              <a:rPr lang="de" i="1">
                <a:latin typeface="Times New Roman"/>
                <a:ea typeface="Times New Roman"/>
                <a:cs typeface="Times New Roman"/>
                <a:sym typeface="Times New Roman"/>
              </a:rPr>
              <a:t>Als nun die zeit was so fridsam</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Unser troͤster uff Erden kam</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Von eyner Jungfraw reyn und zart</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Das ewig wort geboren wardt</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So uns erloͤst hat von dem todt</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Vom Teuffel und hellischer noth</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Wir Heyden do mal uber kamen</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Des rechten waren Gottes namen</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Und sahen das sonst all abgoͤtter</a:t>
            </a:r>
            <a:endParaRPr i="1"/>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Alsam waren des Teuffels spoͤtter</a:t>
            </a:r>
            <a:r>
              <a:rPr lang="de">
                <a:latin typeface="Times New Roman"/>
                <a:ea typeface="Times New Roman"/>
                <a:cs typeface="Times New Roman"/>
                <a:sym typeface="Times New Roman"/>
              </a:rPr>
              <a:t> </a:t>
            </a:r>
            <a:endParaRPr>
              <a:latin typeface="Times New Roman"/>
              <a:ea typeface="Times New Roman"/>
              <a:cs typeface="Times New Roman"/>
              <a:sym typeface="Times New Roman"/>
            </a:endParaRPr>
          </a:p>
        </p:txBody>
      </p:sp>
      <p:sp>
        <p:nvSpPr>
          <p:cNvPr id="229" name="Google Shape;229;p12"/>
          <p:cNvSpPr txBox="1"/>
          <p:nvPr/>
        </p:nvSpPr>
        <p:spPr>
          <a:xfrm>
            <a:off x="203200" y="1906904"/>
            <a:ext cx="650240" cy="5032376"/>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r>
              <a:rPr lang="de" sz="1800" b="0" i="0" u="none" strike="noStrike" cap="none">
                <a:solidFill>
                  <a:srgbClr val="262626"/>
                </a:solidFill>
                <a:latin typeface="Times New Roman"/>
                <a:ea typeface="Times New Roman"/>
                <a:cs typeface="Times New Roman"/>
                <a:sym typeface="Times New Roman"/>
              </a:rPr>
              <a:t>525</a:t>
            </a: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600"/>
              <a:buFont typeface="Arial"/>
              <a:buNone/>
            </a:pP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r>
              <a:rPr lang="de" sz="1800" b="0" i="0" u="none" strike="noStrike" cap="none">
                <a:solidFill>
                  <a:srgbClr val="262626"/>
                </a:solidFill>
                <a:latin typeface="Times New Roman"/>
                <a:ea typeface="Times New Roman"/>
                <a:cs typeface="Times New Roman"/>
                <a:sym typeface="Times New Roman"/>
              </a:rPr>
              <a:t>530</a:t>
            </a:r>
            <a:endParaRPr sz="2000" b="0" i="0" u="none" strike="noStrike" cap="none">
              <a:solidFill>
                <a:srgbClr val="262626"/>
              </a:solidFill>
              <a:latin typeface="Times New Roman"/>
              <a:ea typeface="Times New Roman"/>
              <a:cs typeface="Times New Roman"/>
              <a:sym typeface="Times New Roman"/>
            </a:endParaRPr>
          </a:p>
          <a:p>
            <a:pPr marL="0" marR="0" lvl="0" indent="0" algn="l" rtl="0">
              <a:lnSpc>
                <a:spcPct val="100000"/>
              </a:lnSpc>
              <a:spcBef>
                <a:spcPts val="1000"/>
              </a:spcBef>
              <a:spcAft>
                <a:spcPts val="0"/>
              </a:spcAft>
              <a:buClr>
                <a:srgbClr val="262626"/>
              </a:buClr>
              <a:buSzPts val="1440"/>
              <a:buFont typeface="Arial"/>
              <a:buNone/>
            </a:pPr>
            <a:endParaRPr sz="1800" b="0" i="0" u="none" strike="noStrike" cap="none">
              <a:solidFill>
                <a:srgbClr val="262626"/>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pic>
        <p:nvPicPr>
          <p:cNvPr id="234" name="Google Shape;234;g1373de45550_0_87"/>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235" name="Google Shape;235;g1373de45550_0_8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6" name="Google Shape;236;g1373de45550_0_87"/>
          <p:cNvSpPr txBox="1">
            <a:spLocks noGrp="1"/>
          </p:cNvSpPr>
          <p:nvPr>
            <p:ph type="title"/>
          </p:nvPr>
        </p:nvSpPr>
        <p:spPr>
          <a:xfrm>
            <a:off x="2042560" y="1847300"/>
            <a:ext cx="8106900" cy="2010300"/>
          </a:xfrm>
          <a:prstGeom prst="rect">
            <a:avLst/>
          </a:prstGeom>
          <a:noFill/>
          <a:ln>
            <a:noFill/>
          </a:ln>
        </p:spPr>
        <p:txBody>
          <a:bodyPr spcFirstLastPara="1" wrap="square" lIns="91425" tIns="45700" rIns="91425" bIns="45700" anchor="b" anchorCtr="0">
            <a:normAutofit/>
          </a:bodyPr>
          <a:lstStyle/>
          <a:p>
            <a:pPr marL="0" lvl="0" indent="0" algn="ctr" rtl="0">
              <a:lnSpc>
                <a:spcPct val="150000"/>
              </a:lnSpc>
              <a:spcBef>
                <a:spcPts val="0"/>
              </a:spcBef>
              <a:spcAft>
                <a:spcPts val="0"/>
              </a:spcAft>
              <a:buClr>
                <a:srgbClr val="262626"/>
              </a:buClr>
              <a:buSzPts val="2800"/>
              <a:buFont typeface="Arial"/>
              <a:buNone/>
            </a:pPr>
            <a:r>
              <a:rPr lang="de" sz="3000">
                <a:latin typeface="Spectral"/>
                <a:ea typeface="Spectral"/>
                <a:cs typeface="Spectral"/>
                <a:sym typeface="Spectral"/>
              </a:rPr>
              <a:t>3.2. Rationalisierung und Dämonisierung</a:t>
            </a:r>
            <a:endParaRPr sz="3000">
              <a:latin typeface="Spectral"/>
              <a:ea typeface="Spectral"/>
              <a:cs typeface="Spectral"/>
              <a:sym typeface="Spectral"/>
            </a:endParaRPr>
          </a:p>
        </p:txBody>
      </p:sp>
      <p:sp>
        <p:nvSpPr>
          <p:cNvPr id="237" name="Google Shape;237;g1373de45550_0_87"/>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8" name="Google Shape;238;g1373de45550_0_87"/>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143731af438_0_244"/>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Rationalisierung der Götter durch Naturphänomene</a:t>
            </a:r>
            <a:endParaRPr sz="3000">
              <a:latin typeface="Spectral"/>
              <a:ea typeface="Spectral"/>
              <a:cs typeface="Spectral"/>
              <a:sym typeface="Spectral"/>
            </a:endParaRPr>
          </a:p>
        </p:txBody>
      </p:sp>
      <p:graphicFrame>
        <p:nvGraphicFramePr>
          <p:cNvPr id="244" name="Google Shape;244;g143731af438_0_244"/>
          <p:cNvGraphicFramePr/>
          <p:nvPr/>
        </p:nvGraphicFramePr>
        <p:xfrm>
          <a:off x="1127075" y="2054100"/>
          <a:ext cx="8115300" cy="3657600"/>
        </p:xfrm>
        <a:graphic>
          <a:graphicData uri="http://schemas.openxmlformats.org/drawingml/2006/table">
            <a:tbl>
              <a:tblPr>
                <a:noFill/>
                <a:tableStyleId>{64B096F5-961A-4E6D-BEFD-4EA9B140CED8}</a:tableStyleId>
              </a:tblPr>
              <a:tblGrid>
                <a:gridCol w="4019550">
                  <a:extLst>
                    <a:ext uri="{9D8B030D-6E8A-4147-A177-3AD203B41FA5}">
                      <a16:colId xmlns:a16="http://schemas.microsoft.com/office/drawing/2014/main" val="20000"/>
                    </a:ext>
                  </a:extLst>
                </a:gridCol>
                <a:gridCol w="4095750">
                  <a:extLst>
                    <a:ext uri="{9D8B030D-6E8A-4147-A177-3AD203B41FA5}">
                      <a16:colId xmlns:a16="http://schemas.microsoft.com/office/drawing/2014/main" val="20001"/>
                    </a:ext>
                  </a:extLst>
                </a:gridCol>
              </a:tblGrid>
              <a:tr h="609600">
                <a:tc>
                  <a:txBody>
                    <a:bodyPr/>
                    <a:lstStyle/>
                    <a:p>
                      <a:pPr marL="0" lvl="0" indent="0" algn="l" rtl="0">
                        <a:lnSpc>
                          <a:spcPct val="115000"/>
                        </a:lnSpc>
                        <a:spcBef>
                          <a:spcPts val="0"/>
                        </a:spcBef>
                        <a:spcAft>
                          <a:spcPts val="0"/>
                        </a:spcAft>
                        <a:buNone/>
                      </a:pPr>
                      <a:r>
                        <a:rPr lang="de" sz="2000" b="1">
                          <a:solidFill>
                            <a:srgbClr val="FFFFFF"/>
                          </a:solidFill>
                          <a:latin typeface="Times New Roman"/>
                          <a:ea typeface="Times New Roman"/>
                          <a:cs typeface="Times New Roman"/>
                          <a:sym typeface="Times New Roman"/>
                        </a:rPr>
                        <a:t>OVID</a:t>
                      </a:r>
                      <a:endParaRPr sz="2000" b="1">
                        <a:solidFill>
                          <a:srgbClr val="FFFFFF"/>
                        </a:solidFill>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45AFAD"/>
                    </a:solidFill>
                  </a:tcPr>
                </a:tc>
                <a:tc>
                  <a:txBody>
                    <a:bodyPr/>
                    <a:lstStyle/>
                    <a:p>
                      <a:pPr marL="0" lvl="0" indent="0" algn="l" rtl="0">
                        <a:lnSpc>
                          <a:spcPct val="115000"/>
                        </a:lnSpc>
                        <a:spcBef>
                          <a:spcPts val="0"/>
                        </a:spcBef>
                        <a:spcAft>
                          <a:spcPts val="0"/>
                        </a:spcAft>
                        <a:buNone/>
                      </a:pPr>
                      <a:r>
                        <a:rPr lang="de" sz="2000" b="1">
                          <a:solidFill>
                            <a:srgbClr val="FFFFFF"/>
                          </a:solidFill>
                          <a:latin typeface="Times New Roman"/>
                          <a:ea typeface="Times New Roman"/>
                          <a:cs typeface="Times New Roman"/>
                          <a:sym typeface="Times New Roman"/>
                        </a:rPr>
                        <a:t>WICKRAM</a:t>
                      </a:r>
                      <a:endParaRPr sz="2000" b="1">
                        <a:solidFill>
                          <a:srgbClr val="FFFFFF"/>
                        </a:solidFill>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45AFAD"/>
                    </a:solidFill>
                  </a:tcPr>
                </a:tc>
                <a:extLst>
                  <a:ext uri="{0D108BD9-81ED-4DB2-BD59-A6C34878D82A}">
                    <a16:rowId xmlns:a16="http://schemas.microsoft.com/office/drawing/2014/main" val="10000"/>
                  </a:ext>
                </a:extLst>
              </a:tr>
              <a:tr h="609600">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Titan</a:t>
                      </a:r>
                      <a:r>
                        <a:rPr lang="de" sz="2000">
                          <a:latin typeface="Times New Roman"/>
                          <a:ea typeface="Times New Roman"/>
                          <a:cs typeface="Times New Roman"/>
                          <a:sym typeface="Times New Roman"/>
                        </a:rPr>
                        <a:t> und </a:t>
                      </a:r>
                      <a:r>
                        <a:rPr lang="de" sz="2000" i="1">
                          <a:latin typeface="Times New Roman"/>
                          <a:ea typeface="Times New Roman"/>
                          <a:cs typeface="Times New Roman"/>
                          <a:sym typeface="Times New Roman"/>
                        </a:rPr>
                        <a:t>Phoebe</a:t>
                      </a:r>
                      <a:r>
                        <a:rPr lang="de" sz="2000">
                          <a:latin typeface="Times New Roman"/>
                          <a:ea typeface="Times New Roman"/>
                          <a:cs typeface="Times New Roman"/>
                          <a:sym typeface="Times New Roman"/>
                        </a:rPr>
                        <a:t> (Ov. I 10f.)</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Sůnn</a:t>
                      </a:r>
                      <a:r>
                        <a:rPr lang="de" sz="2000">
                          <a:latin typeface="Times New Roman"/>
                          <a:ea typeface="Times New Roman"/>
                          <a:cs typeface="Times New Roman"/>
                          <a:sym typeface="Times New Roman"/>
                        </a:rPr>
                        <a:t> und </a:t>
                      </a:r>
                      <a:r>
                        <a:rPr lang="de" sz="2000" i="1">
                          <a:latin typeface="Times New Roman"/>
                          <a:ea typeface="Times New Roman"/>
                          <a:cs typeface="Times New Roman"/>
                          <a:sym typeface="Times New Roman"/>
                        </a:rPr>
                        <a:t>Mon</a:t>
                      </a:r>
                      <a:r>
                        <a:rPr lang="de" sz="2000">
                          <a:latin typeface="Times New Roman"/>
                          <a:ea typeface="Times New Roman"/>
                          <a:cs typeface="Times New Roman"/>
                          <a:sym typeface="Times New Roman"/>
                        </a:rPr>
                        <a:t> (W. I 23) </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extLst>
                  <a:ext uri="{0D108BD9-81ED-4DB2-BD59-A6C34878D82A}">
                    <a16:rowId xmlns:a16="http://schemas.microsoft.com/office/drawing/2014/main" val="10001"/>
                  </a:ext>
                </a:extLst>
              </a:tr>
              <a:tr h="609600">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Iris</a:t>
                      </a:r>
                      <a:r>
                        <a:rPr lang="de" sz="2000">
                          <a:latin typeface="Times New Roman"/>
                          <a:ea typeface="Times New Roman"/>
                          <a:cs typeface="Times New Roman"/>
                          <a:sym typeface="Times New Roman"/>
                        </a:rPr>
                        <a:t> (Ov. I 271)</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F2F1"/>
                    </a:solidFill>
                  </a:tcPr>
                </a:tc>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Regenbogen</a:t>
                      </a:r>
                      <a:r>
                        <a:rPr lang="de" sz="2000">
                          <a:latin typeface="Times New Roman"/>
                          <a:ea typeface="Times New Roman"/>
                          <a:cs typeface="Times New Roman"/>
                          <a:sym typeface="Times New Roman"/>
                        </a:rPr>
                        <a:t> (W. I 513)</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F2F1"/>
                    </a:solidFill>
                  </a:tcPr>
                </a:tc>
                <a:extLst>
                  <a:ext uri="{0D108BD9-81ED-4DB2-BD59-A6C34878D82A}">
                    <a16:rowId xmlns:a16="http://schemas.microsoft.com/office/drawing/2014/main" val="10002"/>
                  </a:ext>
                </a:extLst>
              </a:tr>
              <a:tr h="609600">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Lucifer</a:t>
                      </a:r>
                      <a:r>
                        <a:rPr lang="de" sz="2000">
                          <a:latin typeface="Times New Roman"/>
                          <a:ea typeface="Times New Roman"/>
                          <a:cs typeface="Times New Roman"/>
                          <a:sym typeface="Times New Roman"/>
                        </a:rPr>
                        <a:t> (OV. II 115)</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tc>
                  <a:txBody>
                    <a:bodyPr/>
                    <a:lstStyle/>
                    <a:p>
                      <a:pPr marL="0" lvl="0" indent="0" algn="l" rtl="0">
                        <a:lnSpc>
                          <a:spcPct val="115000"/>
                        </a:lnSpc>
                        <a:spcBef>
                          <a:spcPts val="0"/>
                        </a:spcBef>
                        <a:spcAft>
                          <a:spcPts val="0"/>
                        </a:spcAft>
                        <a:buNone/>
                      </a:pPr>
                      <a:r>
                        <a:rPr lang="de" sz="2000">
                          <a:latin typeface="Times New Roman"/>
                          <a:ea typeface="Times New Roman"/>
                          <a:cs typeface="Times New Roman"/>
                          <a:sym typeface="Times New Roman"/>
                        </a:rPr>
                        <a:t>der </a:t>
                      </a:r>
                      <a:r>
                        <a:rPr lang="de" sz="2000" i="1">
                          <a:latin typeface="Times New Roman"/>
                          <a:ea typeface="Times New Roman"/>
                          <a:cs typeface="Times New Roman"/>
                          <a:sym typeface="Times New Roman"/>
                        </a:rPr>
                        <a:t>morgen stern</a:t>
                      </a:r>
                      <a:r>
                        <a:rPr lang="de" sz="2000">
                          <a:latin typeface="Times New Roman"/>
                          <a:ea typeface="Times New Roman"/>
                          <a:cs typeface="Times New Roman"/>
                          <a:sym typeface="Times New Roman"/>
                        </a:rPr>
                        <a:t> (W. II 255)</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extLst>
                  <a:ext uri="{0D108BD9-81ED-4DB2-BD59-A6C34878D82A}">
                    <a16:rowId xmlns:a16="http://schemas.microsoft.com/office/drawing/2014/main" val="10003"/>
                  </a:ext>
                </a:extLst>
              </a:tr>
              <a:tr h="609600">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Luna</a:t>
                      </a:r>
                      <a:r>
                        <a:rPr lang="de" sz="2000">
                          <a:latin typeface="Times New Roman"/>
                          <a:ea typeface="Times New Roman"/>
                          <a:cs typeface="Times New Roman"/>
                          <a:sym typeface="Times New Roman"/>
                        </a:rPr>
                        <a:t> (Ov. II 208)</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F2F1"/>
                    </a:solidFill>
                  </a:tcPr>
                </a:tc>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Der Mon</a:t>
                      </a:r>
                      <a:r>
                        <a:rPr lang="de" sz="2000">
                          <a:latin typeface="Times New Roman"/>
                          <a:ea typeface="Times New Roman"/>
                          <a:cs typeface="Times New Roman"/>
                          <a:sym typeface="Times New Roman"/>
                        </a:rPr>
                        <a:t> (W. II 428)</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F2F1"/>
                    </a:solidFill>
                  </a:tcPr>
                </a:tc>
                <a:extLst>
                  <a:ext uri="{0D108BD9-81ED-4DB2-BD59-A6C34878D82A}">
                    <a16:rowId xmlns:a16="http://schemas.microsoft.com/office/drawing/2014/main" val="10004"/>
                  </a:ext>
                </a:extLst>
              </a:tr>
              <a:tr h="609600">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Phoebus</a:t>
                      </a:r>
                      <a:r>
                        <a:rPr lang="de" sz="2000">
                          <a:latin typeface="Times New Roman"/>
                          <a:ea typeface="Times New Roman"/>
                          <a:cs typeface="Times New Roman"/>
                          <a:sym typeface="Times New Roman"/>
                        </a:rPr>
                        <a:t> (Ov. XI 596)</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tc>
                  <a:txBody>
                    <a:bodyPr/>
                    <a:lstStyle/>
                    <a:p>
                      <a:pPr marL="0" lvl="0" indent="0" algn="l" rtl="0">
                        <a:lnSpc>
                          <a:spcPct val="115000"/>
                        </a:lnSpc>
                        <a:spcBef>
                          <a:spcPts val="0"/>
                        </a:spcBef>
                        <a:spcAft>
                          <a:spcPts val="0"/>
                        </a:spcAft>
                        <a:buNone/>
                      </a:pPr>
                      <a:r>
                        <a:rPr lang="de" sz="2000" i="1">
                          <a:latin typeface="Times New Roman"/>
                          <a:ea typeface="Times New Roman"/>
                          <a:cs typeface="Times New Roman"/>
                          <a:sym typeface="Times New Roman"/>
                        </a:rPr>
                        <a:t>die Sunn</a:t>
                      </a:r>
                      <a:r>
                        <a:rPr lang="de" sz="2000">
                          <a:latin typeface="Times New Roman"/>
                          <a:ea typeface="Times New Roman"/>
                          <a:cs typeface="Times New Roman"/>
                          <a:sym typeface="Times New Roman"/>
                        </a:rPr>
                        <a:t> (W. XI 1014)</a:t>
                      </a:r>
                      <a:endParaRPr sz="2000">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1373de45550_0_106"/>
          <p:cNvSpPr txBox="1">
            <a:spLocks noGrp="1"/>
          </p:cNvSpPr>
          <p:nvPr>
            <p:ph type="title"/>
          </p:nvPr>
        </p:nvSpPr>
        <p:spPr>
          <a:xfrm>
            <a:off x="1050875" y="609600"/>
            <a:ext cx="101964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Rationalisierung der Götter durch personifizierte Gefühle</a:t>
            </a:r>
            <a:endParaRPr sz="3000">
              <a:latin typeface="Spectral"/>
              <a:ea typeface="Spectral"/>
              <a:cs typeface="Spectral"/>
              <a:sym typeface="Spectral"/>
            </a:endParaRPr>
          </a:p>
        </p:txBody>
      </p:sp>
      <p:sp>
        <p:nvSpPr>
          <p:cNvPr id="251" name="Google Shape;251;g1373de45550_0_106"/>
          <p:cNvSpPr txBox="1">
            <a:spLocks noGrp="1"/>
          </p:cNvSpPr>
          <p:nvPr>
            <p:ph type="body" idx="1"/>
          </p:nvPr>
        </p:nvSpPr>
        <p:spPr>
          <a:xfrm>
            <a:off x="1071563" y="1835219"/>
            <a:ext cx="4452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de"/>
              <a:t>OVID</a:t>
            </a:r>
            <a:endParaRPr/>
          </a:p>
        </p:txBody>
      </p:sp>
      <p:sp>
        <p:nvSpPr>
          <p:cNvPr id="252" name="Google Shape;252;g1373de45550_0_106"/>
          <p:cNvSpPr txBox="1">
            <a:spLocks noGrp="1"/>
          </p:cNvSpPr>
          <p:nvPr>
            <p:ph type="body" idx="2"/>
          </p:nvPr>
        </p:nvSpPr>
        <p:spPr>
          <a:xfrm>
            <a:off x="1071562" y="2717801"/>
            <a:ext cx="4452900" cy="3559500"/>
          </a:xfrm>
          <a:prstGeom prst="rect">
            <a:avLst/>
          </a:prstGeom>
        </p:spPr>
        <p:txBody>
          <a:bodyPr spcFirstLastPara="1" wrap="square" lIns="91425" tIns="45700" rIns="91425" bIns="45700" anchor="t" anchorCtr="0">
            <a:normAutofit/>
          </a:bodyPr>
          <a:lstStyle/>
          <a:p>
            <a:pPr marL="457200" lvl="0" indent="-320040" algn="l" rtl="0">
              <a:lnSpc>
                <a:spcPct val="150000"/>
              </a:lnSpc>
              <a:spcBef>
                <a:spcPts val="1000"/>
              </a:spcBef>
              <a:spcAft>
                <a:spcPts val="0"/>
              </a:spcAft>
              <a:buSzPts val="1440"/>
              <a:buFont typeface="Times New Roman"/>
              <a:buChar char="•"/>
            </a:pPr>
            <a:r>
              <a:rPr lang="de" i="1">
                <a:latin typeface="Times New Roman"/>
                <a:ea typeface="Times New Roman"/>
                <a:cs typeface="Times New Roman"/>
                <a:sym typeface="Times New Roman"/>
              </a:rPr>
              <a:t>Invidia</a:t>
            </a:r>
            <a:r>
              <a:rPr lang="de">
                <a:latin typeface="Times New Roman"/>
                <a:ea typeface="Times New Roman"/>
                <a:cs typeface="Times New Roman"/>
                <a:sym typeface="Times New Roman"/>
              </a:rPr>
              <a:t> (vgl. Ov. II 760)</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i="1">
                <a:latin typeface="Times New Roman"/>
                <a:ea typeface="Times New Roman"/>
                <a:cs typeface="Times New Roman"/>
                <a:sym typeface="Times New Roman"/>
              </a:rPr>
              <a:t>Lucius, Pavor, Terror und Insania </a:t>
            </a:r>
            <a:r>
              <a:rPr lang="de">
                <a:latin typeface="Times New Roman"/>
                <a:ea typeface="Times New Roman"/>
                <a:cs typeface="Times New Roman"/>
                <a:sym typeface="Times New Roman"/>
              </a:rPr>
              <a:t>(Ov. IV 484f.)</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a:latin typeface="Times New Roman"/>
                <a:ea typeface="Times New Roman"/>
                <a:cs typeface="Times New Roman"/>
                <a:sym typeface="Times New Roman"/>
              </a:rPr>
              <a:t>Bez. für Rachegöttinnen, </a:t>
            </a:r>
            <a:br>
              <a:rPr lang="de">
                <a:latin typeface="Times New Roman"/>
                <a:ea typeface="Times New Roman"/>
                <a:cs typeface="Times New Roman"/>
                <a:sym typeface="Times New Roman"/>
              </a:rPr>
            </a:br>
            <a:r>
              <a:rPr lang="de">
                <a:latin typeface="Times New Roman"/>
                <a:ea typeface="Times New Roman"/>
                <a:cs typeface="Times New Roman"/>
                <a:sym typeface="Times New Roman"/>
              </a:rPr>
              <a:t>z.B. </a:t>
            </a:r>
            <a:r>
              <a:rPr lang="de" i="1">
                <a:latin typeface="Times New Roman"/>
                <a:ea typeface="Times New Roman"/>
                <a:cs typeface="Times New Roman"/>
                <a:sym typeface="Times New Roman"/>
              </a:rPr>
              <a:t>Erinys</a:t>
            </a:r>
            <a:r>
              <a:rPr lang="de">
                <a:latin typeface="Times New Roman"/>
                <a:ea typeface="Times New Roman"/>
                <a:cs typeface="Times New Roman"/>
                <a:sym typeface="Times New Roman"/>
              </a:rPr>
              <a:t> und </a:t>
            </a:r>
            <a:r>
              <a:rPr lang="de" i="1">
                <a:latin typeface="Times New Roman"/>
                <a:ea typeface="Times New Roman"/>
                <a:cs typeface="Times New Roman"/>
                <a:sym typeface="Times New Roman"/>
              </a:rPr>
              <a:t>Tisiphone</a:t>
            </a:r>
            <a:endParaRPr i="1">
              <a:latin typeface="Times New Roman"/>
              <a:ea typeface="Times New Roman"/>
              <a:cs typeface="Times New Roman"/>
              <a:sym typeface="Times New Roman"/>
            </a:endParaRPr>
          </a:p>
        </p:txBody>
      </p:sp>
      <p:sp>
        <p:nvSpPr>
          <p:cNvPr id="253" name="Google Shape;253;g1373de45550_0_106"/>
          <p:cNvSpPr txBox="1">
            <a:spLocks noGrp="1"/>
          </p:cNvSpPr>
          <p:nvPr>
            <p:ph type="body" idx="3"/>
          </p:nvPr>
        </p:nvSpPr>
        <p:spPr>
          <a:xfrm>
            <a:off x="5844540" y="1835219"/>
            <a:ext cx="5016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de"/>
              <a:t>WICKRAM</a:t>
            </a:r>
            <a:endParaRPr/>
          </a:p>
        </p:txBody>
      </p:sp>
      <p:sp>
        <p:nvSpPr>
          <p:cNvPr id="254" name="Google Shape;254;g1373de45550_0_106"/>
          <p:cNvSpPr txBox="1">
            <a:spLocks noGrp="1"/>
          </p:cNvSpPr>
          <p:nvPr>
            <p:ph type="body" idx="4"/>
          </p:nvPr>
        </p:nvSpPr>
        <p:spPr>
          <a:xfrm>
            <a:off x="5844540" y="2717800"/>
            <a:ext cx="5016900" cy="3559500"/>
          </a:xfrm>
          <a:prstGeom prst="rect">
            <a:avLst/>
          </a:prstGeom>
        </p:spPr>
        <p:txBody>
          <a:bodyPr spcFirstLastPara="1" wrap="square" lIns="91425" tIns="45700" rIns="91425" bIns="45700" anchor="t" anchorCtr="0">
            <a:normAutofit/>
          </a:bodyPr>
          <a:lstStyle/>
          <a:p>
            <a:pPr marL="457200" lvl="0" indent="-320040" algn="l" rtl="0">
              <a:lnSpc>
                <a:spcPct val="150000"/>
              </a:lnSpc>
              <a:spcBef>
                <a:spcPts val="1000"/>
              </a:spcBef>
              <a:spcAft>
                <a:spcPts val="0"/>
              </a:spcAft>
              <a:buSzPts val="1440"/>
              <a:buFont typeface="Times New Roman"/>
              <a:buChar char="•"/>
            </a:pPr>
            <a:r>
              <a:rPr lang="de" i="1">
                <a:latin typeface="Times New Roman"/>
                <a:ea typeface="Times New Roman"/>
                <a:cs typeface="Times New Roman"/>
                <a:sym typeface="Times New Roman"/>
              </a:rPr>
              <a:t>Neidt</a:t>
            </a:r>
            <a:r>
              <a:rPr lang="de">
                <a:latin typeface="Times New Roman"/>
                <a:ea typeface="Times New Roman"/>
                <a:cs typeface="Times New Roman"/>
                <a:sym typeface="Times New Roman"/>
              </a:rPr>
              <a:t> (W. II 1625)</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i="1">
                <a:latin typeface="Times New Roman"/>
                <a:ea typeface="Times New Roman"/>
                <a:cs typeface="Times New Roman"/>
                <a:sym typeface="Times New Roman"/>
              </a:rPr>
              <a:t>Die forcht und auch die schrecken hert </a:t>
            </a:r>
            <a:r>
              <a:rPr lang="de">
                <a:latin typeface="Times New Roman"/>
                <a:ea typeface="Times New Roman"/>
                <a:cs typeface="Times New Roman"/>
                <a:sym typeface="Times New Roman"/>
              </a:rPr>
              <a:t>(W. IV 923)</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a:latin typeface="Times New Roman"/>
                <a:ea typeface="Times New Roman"/>
                <a:cs typeface="Times New Roman"/>
                <a:sym typeface="Times New Roman"/>
              </a:rPr>
              <a:t>Tobsucht</a:t>
            </a:r>
            <a:endParaRPr>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1373de45550_0_125"/>
          <p:cNvSpPr txBox="1">
            <a:spLocks noGrp="1"/>
          </p:cNvSpPr>
          <p:nvPr>
            <p:ph type="title"/>
          </p:nvPr>
        </p:nvSpPr>
        <p:spPr>
          <a:xfrm>
            <a:off x="1050875" y="609600"/>
            <a:ext cx="101964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Rationalisierung von Fatum und Fortuna</a:t>
            </a:r>
            <a:endParaRPr sz="3000">
              <a:latin typeface="Spectral"/>
              <a:ea typeface="Spectral"/>
              <a:cs typeface="Spectral"/>
              <a:sym typeface="Spectral"/>
            </a:endParaRPr>
          </a:p>
        </p:txBody>
      </p:sp>
      <p:graphicFrame>
        <p:nvGraphicFramePr>
          <p:cNvPr id="261" name="Google Shape;261;g1373de45550_0_125"/>
          <p:cNvGraphicFramePr/>
          <p:nvPr/>
        </p:nvGraphicFramePr>
        <p:xfrm>
          <a:off x="1050875" y="2211700"/>
          <a:ext cx="8115300" cy="2398850"/>
        </p:xfrm>
        <a:graphic>
          <a:graphicData uri="http://schemas.openxmlformats.org/drawingml/2006/table">
            <a:tbl>
              <a:tblPr>
                <a:noFill/>
                <a:tableStyleId>{64B096F5-961A-4E6D-BEFD-4EA9B140CED8}</a:tableStyleId>
              </a:tblPr>
              <a:tblGrid>
                <a:gridCol w="4086225">
                  <a:extLst>
                    <a:ext uri="{9D8B030D-6E8A-4147-A177-3AD203B41FA5}">
                      <a16:colId xmlns:a16="http://schemas.microsoft.com/office/drawing/2014/main" val="20000"/>
                    </a:ext>
                  </a:extLst>
                </a:gridCol>
                <a:gridCol w="4029075">
                  <a:extLst>
                    <a:ext uri="{9D8B030D-6E8A-4147-A177-3AD203B41FA5}">
                      <a16:colId xmlns:a16="http://schemas.microsoft.com/office/drawing/2014/main" val="20001"/>
                    </a:ext>
                  </a:extLst>
                </a:gridCol>
              </a:tblGrid>
              <a:tr h="466725">
                <a:tc>
                  <a:txBody>
                    <a:bodyPr/>
                    <a:lstStyle/>
                    <a:p>
                      <a:pPr marL="0" lvl="0" indent="0" algn="ctr" rtl="0">
                        <a:lnSpc>
                          <a:spcPct val="115000"/>
                        </a:lnSpc>
                        <a:spcBef>
                          <a:spcPts val="0"/>
                        </a:spcBef>
                        <a:spcAft>
                          <a:spcPts val="0"/>
                        </a:spcAft>
                        <a:buNone/>
                      </a:pPr>
                      <a:r>
                        <a:rPr lang="de" sz="2000" b="1">
                          <a:solidFill>
                            <a:srgbClr val="FFFFFF"/>
                          </a:solidFill>
                          <a:latin typeface="Times New Roman"/>
                          <a:ea typeface="Times New Roman"/>
                          <a:cs typeface="Times New Roman"/>
                          <a:sym typeface="Times New Roman"/>
                        </a:rPr>
                        <a:t>Fatum</a:t>
                      </a:r>
                      <a:endParaRPr sz="2000" b="1">
                        <a:solidFill>
                          <a:srgbClr val="FFFFFF"/>
                        </a:solidFill>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45AFAD"/>
                    </a:solidFill>
                  </a:tcPr>
                </a:tc>
                <a:tc>
                  <a:txBody>
                    <a:bodyPr/>
                    <a:lstStyle/>
                    <a:p>
                      <a:pPr marL="0" lvl="0" indent="0" algn="ctr" rtl="0">
                        <a:lnSpc>
                          <a:spcPct val="115000"/>
                        </a:lnSpc>
                        <a:spcBef>
                          <a:spcPts val="0"/>
                        </a:spcBef>
                        <a:spcAft>
                          <a:spcPts val="0"/>
                        </a:spcAft>
                        <a:buNone/>
                      </a:pPr>
                      <a:r>
                        <a:rPr lang="de" sz="2000" b="1">
                          <a:solidFill>
                            <a:srgbClr val="FFFFFF"/>
                          </a:solidFill>
                          <a:latin typeface="Times New Roman"/>
                          <a:ea typeface="Times New Roman"/>
                          <a:cs typeface="Times New Roman"/>
                          <a:sym typeface="Times New Roman"/>
                        </a:rPr>
                        <a:t>Fortuna</a:t>
                      </a:r>
                      <a:endParaRPr sz="2000" b="1">
                        <a:solidFill>
                          <a:srgbClr val="FFFFFF"/>
                        </a:solidFill>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45AFAD"/>
                    </a:solidFill>
                  </a:tcPr>
                </a:tc>
                <a:extLst>
                  <a:ext uri="{0D108BD9-81ED-4DB2-BD59-A6C34878D82A}">
                    <a16:rowId xmlns:a16="http://schemas.microsoft.com/office/drawing/2014/main" val="10000"/>
                  </a:ext>
                </a:extLst>
              </a:tr>
              <a:tr h="466725">
                <a:tc gridSpan="2">
                  <a:txBody>
                    <a:bodyPr/>
                    <a:lstStyle/>
                    <a:p>
                      <a:pPr marL="0" lvl="0" indent="0" algn="ctr" rtl="0">
                        <a:lnSpc>
                          <a:spcPct val="115000"/>
                        </a:lnSpc>
                        <a:spcBef>
                          <a:spcPts val="0"/>
                        </a:spcBef>
                        <a:spcAft>
                          <a:spcPts val="0"/>
                        </a:spcAft>
                        <a:buNone/>
                      </a:pPr>
                      <a:r>
                        <a:rPr lang="de" sz="2000" i="1">
                          <a:latin typeface="Times New Roman"/>
                          <a:ea typeface="Times New Roman"/>
                          <a:cs typeface="Times New Roman"/>
                          <a:sym typeface="Times New Roman"/>
                        </a:rPr>
                        <a:t>„göttliches Geschick, schicksalsbestimmende Macht“</a:t>
                      </a:r>
                      <a:endParaRPr sz="2000" i="1">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E3E3"/>
                    </a:solidFill>
                  </a:tcPr>
                </a:tc>
                <a:tc hMerge="1">
                  <a:txBody>
                    <a:bodyPr/>
                    <a:lstStyle/>
                    <a:p>
                      <a:endParaRPr lang="de-DE"/>
                    </a:p>
                  </a:txBody>
                  <a:tcPr/>
                </a:tc>
                <a:extLst>
                  <a:ext uri="{0D108BD9-81ED-4DB2-BD59-A6C34878D82A}">
                    <a16:rowId xmlns:a16="http://schemas.microsoft.com/office/drawing/2014/main" val="10001"/>
                  </a:ext>
                </a:extLst>
              </a:tr>
              <a:tr h="1438275">
                <a:tc>
                  <a:txBody>
                    <a:bodyPr/>
                    <a:lstStyle/>
                    <a:p>
                      <a:pPr marL="0" lvl="0" indent="0" algn="l" rtl="0">
                        <a:lnSpc>
                          <a:spcPct val="115000"/>
                        </a:lnSpc>
                        <a:spcBef>
                          <a:spcPts val="0"/>
                        </a:spcBef>
                        <a:spcAft>
                          <a:spcPts val="0"/>
                        </a:spcAft>
                        <a:buNone/>
                      </a:pPr>
                      <a:r>
                        <a:rPr lang="de" sz="2000">
                          <a:latin typeface="Times New Roman"/>
                          <a:ea typeface="Times New Roman"/>
                          <a:cs typeface="Times New Roman"/>
                          <a:sym typeface="Times New Roman"/>
                        </a:rPr>
                        <a:t>Übersetzt durch</a:t>
                      </a:r>
                      <a:endParaRPr sz="2000">
                        <a:latin typeface="Times New Roman"/>
                        <a:ea typeface="Times New Roman"/>
                        <a:cs typeface="Times New Roman"/>
                        <a:sym typeface="Times New Roman"/>
                      </a:endParaRPr>
                    </a:p>
                    <a:p>
                      <a:pPr marL="457200" lvl="0" indent="-304800" algn="l" rtl="0">
                        <a:lnSpc>
                          <a:spcPct val="115000"/>
                        </a:lnSpc>
                        <a:spcBef>
                          <a:spcPts val="0"/>
                        </a:spcBef>
                        <a:spcAft>
                          <a:spcPts val="0"/>
                        </a:spcAft>
                        <a:buSzPts val="1200"/>
                        <a:buFont typeface="Times New Roman"/>
                        <a:buChar char="●"/>
                      </a:pPr>
                      <a:r>
                        <a:rPr lang="de" sz="2000">
                          <a:latin typeface="Times New Roman"/>
                          <a:ea typeface="Times New Roman"/>
                          <a:cs typeface="Times New Roman"/>
                          <a:sym typeface="Times New Roman"/>
                        </a:rPr>
                        <a:t>„Tod“</a:t>
                      </a:r>
                      <a:endParaRPr sz="2000">
                        <a:latin typeface="Times New Roman"/>
                        <a:ea typeface="Times New Roman"/>
                        <a:cs typeface="Times New Roman"/>
                        <a:sym typeface="Times New Roman"/>
                      </a:endParaRPr>
                    </a:p>
                    <a:p>
                      <a:pPr marL="457200" lvl="0" indent="-304800" algn="l" rtl="0">
                        <a:lnSpc>
                          <a:spcPct val="115000"/>
                        </a:lnSpc>
                        <a:spcBef>
                          <a:spcPts val="0"/>
                        </a:spcBef>
                        <a:spcAft>
                          <a:spcPts val="0"/>
                        </a:spcAft>
                        <a:buSzPts val="1200"/>
                        <a:buFont typeface="Times New Roman"/>
                        <a:buChar char="●"/>
                      </a:pPr>
                      <a:r>
                        <a:rPr lang="de" sz="2000">
                          <a:latin typeface="Times New Roman"/>
                          <a:ea typeface="Times New Roman"/>
                          <a:cs typeface="Times New Roman"/>
                          <a:sym typeface="Times New Roman"/>
                        </a:rPr>
                        <a:t>Auslassung</a:t>
                      </a:r>
                      <a:endParaRPr sz="2000">
                        <a:latin typeface="Times New Roman"/>
                        <a:ea typeface="Times New Roman"/>
                        <a:cs typeface="Times New Roman"/>
                        <a:sym typeface="Times New Roman"/>
                      </a:endParaRPr>
                    </a:p>
                    <a:p>
                      <a:pPr marL="457200" lvl="0" indent="-304800" algn="l" rtl="0">
                        <a:lnSpc>
                          <a:spcPct val="115000"/>
                        </a:lnSpc>
                        <a:spcBef>
                          <a:spcPts val="0"/>
                        </a:spcBef>
                        <a:spcAft>
                          <a:spcPts val="0"/>
                        </a:spcAft>
                        <a:buSzPts val="1200"/>
                        <a:buFont typeface="Times New Roman"/>
                        <a:buChar char="●"/>
                      </a:pPr>
                      <a:r>
                        <a:rPr lang="de" sz="2000">
                          <a:latin typeface="Times New Roman"/>
                          <a:ea typeface="Times New Roman"/>
                          <a:cs typeface="Times New Roman"/>
                          <a:sym typeface="Times New Roman"/>
                        </a:rPr>
                        <a:t>Umschreibung durch </a:t>
                      </a:r>
                      <a:r>
                        <a:rPr lang="de" sz="2000" i="1">
                          <a:latin typeface="Times New Roman"/>
                          <a:ea typeface="Times New Roman"/>
                          <a:cs typeface="Times New Roman"/>
                          <a:sym typeface="Times New Roman"/>
                        </a:rPr>
                        <a:t>die gote</a:t>
                      </a:r>
                      <a:endParaRPr sz="2000" i="1">
                        <a:latin typeface="Times New Roman"/>
                        <a:ea typeface="Times New Roman"/>
                        <a:cs typeface="Times New Roman"/>
                        <a:sym typeface="Times New Roman"/>
                      </a:endParaRPr>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F2F1"/>
                    </a:solidFill>
                  </a:tcPr>
                </a:tc>
                <a:tc>
                  <a:txBody>
                    <a:bodyPr/>
                    <a:lstStyle/>
                    <a:p>
                      <a:pPr marL="0" lvl="0" indent="0" algn="l" rtl="0">
                        <a:lnSpc>
                          <a:spcPct val="115000"/>
                        </a:lnSpc>
                        <a:spcBef>
                          <a:spcPts val="0"/>
                        </a:spcBef>
                        <a:spcAft>
                          <a:spcPts val="0"/>
                        </a:spcAft>
                        <a:buNone/>
                      </a:pPr>
                      <a:r>
                        <a:rPr lang="de" sz="2000">
                          <a:latin typeface="Times New Roman"/>
                          <a:ea typeface="Times New Roman"/>
                          <a:cs typeface="Times New Roman"/>
                          <a:sym typeface="Times New Roman"/>
                        </a:rPr>
                        <a:t>Übersetzt durch</a:t>
                      </a:r>
                      <a:endParaRPr sz="2000">
                        <a:latin typeface="Times New Roman"/>
                        <a:ea typeface="Times New Roman"/>
                        <a:cs typeface="Times New Roman"/>
                        <a:sym typeface="Times New Roman"/>
                      </a:endParaRPr>
                    </a:p>
                    <a:p>
                      <a:pPr marL="457200" lvl="0" indent="-304800" algn="l" rtl="0">
                        <a:lnSpc>
                          <a:spcPct val="115000"/>
                        </a:lnSpc>
                        <a:spcBef>
                          <a:spcPts val="0"/>
                        </a:spcBef>
                        <a:spcAft>
                          <a:spcPts val="0"/>
                        </a:spcAft>
                        <a:buSzPts val="1200"/>
                        <a:buFont typeface="Times New Roman"/>
                        <a:buChar char="●"/>
                      </a:pPr>
                      <a:r>
                        <a:rPr lang="de" sz="2000">
                          <a:latin typeface="Times New Roman"/>
                          <a:ea typeface="Times New Roman"/>
                          <a:cs typeface="Times New Roman"/>
                          <a:sym typeface="Times New Roman"/>
                        </a:rPr>
                        <a:t>Auslassung</a:t>
                      </a:r>
                      <a:endParaRPr sz="2000">
                        <a:latin typeface="Times New Roman"/>
                        <a:ea typeface="Times New Roman"/>
                        <a:cs typeface="Times New Roman"/>
                        <a:sym typeface="Times New Roman"/>
                      </a:endParaRPr>
                    </a:p>
                    <a:p>
                      <a:pPr marL="457200" lvl="0" indent="-304800" algn="l" rtl="0">
                        <a:lnSpc>
                          <a:spcPct val="115000"/>
                        </a:lnSpc>
                        <a:spcBef>
                          <a:spcPts val="0"/>
                        </a:spcBef>
                        <a:spcAft>
                          <a:spcPts val="0"/>
                        </a:spcAft>
                        <a:buSzPts val="1200"/>
                        <a:buFont typeface="Times New Roman"/>
                        <a:buChar char="●"/>
                      </a:pPr>
                      <a:r>
                        <a:rPr lang="de" sz="2000">
                          <a:latin typeface="Times New Roman"/>
                          <a:ea typeface="Times New Roman"/>
                          <a:cs typeface="Times New Roman"/>
                          <a:sym typeface="Times New Roman"/>
                        </a:rPr>
                        <a:t>„Glück“</a:t>
                      </a:r>
                      <a:endParaRPr sz="2000"/>
                    </a:p>
                  </a:txBody>
                  <a:tcPr marL="91450" marR="91450"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F2F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1373de45550_0_116"/>
          <p:cNvSpPr txBox="1">
            <a:spLocks noGrp="1"/>
          </p:cNvSpPr>
          <p:nvPr>
            <p:ph type="title"/>
          </p:nvPr>
        </p:nvSpPr>
        <p:spPr>
          <a:xfrm>
            <a:off x="1050875" y="609600"/>
            <a:ext cx="101964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Dämonisierung</a:t>
            </a:r>
            <a:endParaRPr sz="3000">
              <a:latin typeface="Spectral"/>
              <a:ea typeface="Spectral"/>
              <a:cs typeface="Spectral"/>
              <a:sym typeface="Spectral"/>
            </a:endParaRPr>
          </a:p>
        </p:txBody>
      </p:sp>
      <p:sp>
        <p:nvSpPr>
          <p:cNvPr id="268" name="Google Shape;268;g1373de45550_0_116"/>
          <p:cNvSpPr txBox="1">
            <a:spLocks noGrp="1"/>
          </p:cNvSpPr>
          <p:nvPr>
            <p:ph type="body" idx="1"/>
          </p:nvPr>
        </p:nvSpPr>
        <p:spPr>
          <a:xfrm>
            <a:off x="1071563" y="1835219"/>
            <a:ext cx="4452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de"/>
              <a:t>OVID</a:t>
            </a:r>
            <a:endParaRPr/>
          </a:p>
        </p:txBody>
      </p:sp>
      <p:sp>
        <p:nvSpPr>
          <p:cNvPr id="269" name="Google Shape;269;g1373de45550_0_116"/>
          <p:cNvSpPr txBox="1">
            <a:spLocks noGrp="1"/>
          </p:cNvSpPr>
          <p:nvPr>
            <p:ph type="body" idx="2"/>
          </p:nvPr>
        </p:nvSpPr>
        <p:spPr>
          <a:xfrm>
            <a:off x="1071562" y="2717801"/>
            <a:ext cx="4452900" cy="3559500"/>
          </a:xfrm>
          <a:prstGeom prst="rect">
            <a:avLst/>
          </a:prstGeom>
        </p:spPr>
        <p:txBody>
          <a:bodyPr spcFirstLastPara="1" wrap="square" lIns="91425" tIns="45700" rIns="91425" bIns="45700" anchor="t" anchorCtr="0">
            <a:normAutofit/>
          </a:bodyPr>
          <a:lstStyle/>
          <a:p>
            <a:pPr marL="457200" lvl="0" indent="-320040" algn="l" rtl="0">
              <a:lnSpc>
                <a:spcPct val="150000"/>
              </a:lnSpc>
              <a:spcBef>
                <a:spcPts val="1000"/>
              </a:spcBef>
              <a:spcAft>
                <a:spcPts val="0"/>
              </a:spcAft>
              <a:buSzPts val="1440"/>
              <a:buFont typeface="Times New Roman"/>
              <a:buChar char="•"/>
            </a:pPr>
            <a:r>
              <a:rPr lang="de" i="1">
                <a:latin typeface="Times New Roman"/>
                <a:ea typeface="Times New Roman"/>
                <a:cs typeface="Times New Roman"/>
                <a:sym typeface="Times New Roman"/>
              </a:rPr>
              <a:t>Eumenides</a:t>
            </a:r>
            <a:r>
              <a:rPr lang="de">
                <a:latin typeface="Times New Roman"/>
                <a:ea typeface="Times New Roman"/>
                <a:cs typeface="Times New Roman"/>
                <a:sym typeface="Times New Roman"/>
              </a:rPr>
              <a:t> (Ov. VI 430f.)</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a:latin typeface="Times New Roman"/>
                <a:ea typeface="Times New Roman"/>
                <a:cs typeface="Times New Roman"/>
                <a:sym typeface="Times New Roman"/>
              </a:rPr>
              <a:t>Tartarus, z.B. Ov. II 260 </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a:latin typeface="Times New Roman"/>
                <a:ea typeface="Times New Roman"/>
                <a:cs typeface="Times New Roman"/>
                <a:sym typeface="Times New Roman"/>
              </a:rPr>
              <a:t>Styx, z.B. </a:t>
            </a:r>
            <a:r>
              <a:rPr lang="de" i="1">
                <a:latin typeface="Times New Roman"/>
                <a:ea typeface="Times New Roman"/>
                <a:cs typeface="Times New Roman"/>
                <a:sym typeface="Times New Roman"/>
              </a:rPr>
              <a:t>ergo dum Stygio sub terris gurgite labor</a:t>
            </a:r>
            <a:r>
              <a:rPr lang="de">
                <a:latin typeface="Times New Roman"/>
                <a:ea typeface="Times New Roman"/>
                <a:cs typeface="Times New Roman"/>
                <a:sym typeface="Times New Roman"/>
              </a:rPr>
              <a:t> (Ov. V 504)</a:t>
            </a:r>
            <a:endParaRPr>
              <a:latin typeface="Times New Roman"/>
              <a:ea typeface="Times New Roman"/>
              <a:cs typeface="Times New Roman"/>
              <a:sym typeface="Times New Roman"/>
            </a:endParaRPr>
          </a:p>
        </p:txBody>
      </p:sp>
      <p:sp>
        <p:nvSpPr>
          <p:cNvPr id="270" name="Google Shape;270;g1373de45550_0_116"/>
          <p:cNvSpPr txBox="1">
            <a:spLocks noGrp="1"/>
          </p:cNvSpPr>
          <p:nvPr>
            <p:ph type="body" idx="3"/>
          </p:nvPr>
        </p:nvSpPr>
        <p:spPr>
          <a:xfrm>
            <a:off x="5844540" y="1835219"/>
            <a:ext cx="5016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de"/>
              <a:t>WICKRAM</a:t>
            </a:r>
            <a:endParaRPr/>
          </a:p>
        </p:txBody>
      </p:sp>
      <p:sp>
        <p:nvSpPr>
          <p:cNvPr id="271" name="Google Shape;271;g1373de45550_0_116"/>
          <p:cNvSpPr txBox="1">
            <a:spLocks noGrp="1"/>
          </p:cNvSpPr>
          <p:nvPr>
            <p:ph type="body" idx="4"/>
          </p:nvPr>
        </p:nvSpPr>
        <p:spPr>
          <a:xfrm>
            <a:off x="5844540" y="2717800"/>
            <a:ext cx="5016900" cy="3559500"/>
          </a:xfrm>
          <a:prstGeom prst="rect">
            <a:avLst/>
          </a:prstGeom>
        </p:spPr>
        <p:txBody>
          <a:bodyPr spcFirstLastPara="1" wrap="square" lIns="91425" tIns="45700" rIns="91425" bIns="45700" anchor="t" anchorCtr="0">
            <a:normAutofit/>
          </a:bodyPr>
          <a:lstStyle/>
          <a:p>
            <a:pPr marL="457200" lvl="0" indent="-320040" algn="l" rtl="0">
              <a:lnSpc>
                <a:spcPct val="150000"/>
              </a:lnSpc>
              <a:spcBef>
                <a:spcPts val="1000"/>
              </a:spcBef>
              <a:spcAft>
                <a:spcPts val="0"/>
              </a:spcAft>
              <a:buSzPts val="1440"/>
              <a:buFont typeface="Times New Roman"/>
              <a:buChar char="•"/>
            </a:pPr>
            <a:r>
              <a:rPr lang="de" i="1">
                <a:latin typeface="Times New Roman"/>
                <a:ea typeface="Times New Roman"/>
                <a:cs typeface="Times New Roman"/>
                <a:sym typeface="Times New Roman"/>
              </a:rPr>
              <a:t>die hellischen Goett all</a:t>
            </a:r>
            <a:r>
              <a:rPr lang="de">
                <a:latin typeface="Times New Roman"/>
                <a:ea typeface="Times New Roman"/>
                <a:cs typeface="Times New Roman"/>
                <a:sym typeface="Times New Roman"/>
              </a:rPr>
              <a:t> (W. VI 894)</a:t>
            </a:r>
            <a:endParaRPr i="1">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i="1">
                <a:latin typeface="Times New Roman"/>
                <a:ea typeface="Times New Roman"/>
                <a:cs typeface="Times New Roman"/>
                <a:sym typeface="Times New Roman"/>
              </a:rPr>
              <a:t>Hell </a:t>
            </a:r>
            <a:r>
              <a:rPr lang="de">
                <a:latin typeface="Times New Roman"/>
                <a:ea typeface="Times New Roman"/>
                <a:cs typeface="Times New Roman"/>
                <a:sym typeface="Times New Roman"/>
              </a:rPr>
              <a:t>(W. II 564)</a:t>
            </a:r>
            <a:endParaRPr>
              <a:latin typeface="Times New Roman"/>
              <a:ea typeface="Times New Roman"/>
              <a:cs typeface="Times New Roman"/>
              <a:sym typeface="Times New Roman"/>
            </a:endParaRPr>
          </a:p>
          <a:p>
            <a:pPr marL="457200" lvl="0" indent="-320040" algn="l" rtl="0">
              <a:lnSpc>
                <a:spcPct val="150000"/>
              </a:lnSpc>
              <a:spcBef>
                <a:spcPts val="0"/>
              </a:spcBef>
              <a:spcAft>
                <a:spcPts val="0"/>
              </a:spcAft>
              <a:buSzPts val="1440"/>
              <a:buFont typeface="Times New Roman"/>
              <a:buChar char="•"/>
            </a:pPr>
            <a:r>
              <a:rPr lang="de" i="1">
                <a:latin typeface="Times New Roman"/>
                <a:ea typeface="Times New Roman"/>
                <a:cs typeface="Times New Roman"/>
                <a:sym typeface="Times New Roman"/>
              </a:rPr>
              <a:t>So kam ich nahent zuo der Hell</a:t>
            </a:r>
            <a:r>
              <a:rPr lang="de">
                <a:latin typeface="Times New Roman"/>
                <a:ea typeface="Times New Roman"/>
                <a:cs typeface="Times New Roman"/>
                <a:sym typeface="Times New Roman"/>
              </a:rPr>
              <a:t> (W. V 932)</a:t>
            </a:r>
            <a:endParaRPr>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5"/>
        <p:cNvGrpSpPr/>
        <p:nvPr/>
      </p:nvGrpSpPr>
      <p:grpSpPr>
        <a:xfrm>
          <a:off x="0" y="0"/>
          <a:ext cx="0" cy="0"/>
          <a:chOff x="0" y="0"/>
          <a:chExt cx="0" cy="0"/>
        </a:xfrm>
      </p:grpSpPr>
      <p:pic>
        <p:nvPicPr>
          <p:cNvPr id="276" name="Google Shape;276;g1373de45550_0_136"/>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277" name="Google Shape;277;g1373de45550_0_13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8" name="Google Shape;278;g1373de45550_0_136"/>
          <p:cNvSpPr txBox="1">
            <a:spLocks noGrp="1"/>
          </p:cNvSpPr>
          <p:nvPr>
            <p:ph type="title"/>
          </p:nvPr>
        </p:nvSpPr>
        <p:spPr>
          <a:xfrm>
            <a:off x="1285875" y="2304500"/>
            <a:ext cx="9619800" cy="2010300"/>
          </a:xfrm>
          <a:prstGeom prst="rect">
            <a:avLst/>
          </a:prstGeom>
          <a:noFill/>
          <a:ln>
            <a:noFill/>
          </a:ln>
        </p:spPr>
        <p:txBody>
          <a:bodyPr spcFirstLastPara="1" wrap="square" lIns="91425" tIns="45700" rIns="91425" bIns="45700" anchor="b" anchorCtr="0">
            <a:normAutofit/>
          </a:bodyPr>
          <a:lstStyle/>
          <a:p>
            <a:pPr marL="0" lvl="0" indent="0" algn="ctr" rtl="0">
              <a:lnSpc>
                <a:spcPct val="150000"/>
              </a:lnSpc>
              <a:spcBef>
                <a:spcPts val="0"/>
              </a:spcBef>
              <a:spcAft>
                <a:spcPts val="0"/>
              </a:spcAft>
              <a:buClr>
                <a:srgbClr val="262626"/>
              </a:buClr>
              <a:buSzPts val="2800"/>
              <a:buFont typeface="Arial"/>
              <a:buNone/>
            </a:pPr>
            <a:r>
              <a:rPr lang="de" sz="3000">
                <a:latin typeface="Spectral"/>
                <a:ea typeface="Spectral"/>
                <a:cs typeface="Spectral"/>
                <a:sym typeface="Spectral"/>
              </a:rPr>
              <a:t>3.3. Umbenennung und Verdeutschung der Gestalten der höheren und niederen Mythologie</a:t>
            </a:r>
            <a:endParaRPr sz="3000">
              <a:latin typeface="Spectral"/>
              <a:ea typeface="Spectral"/>
              <a:cs typeface="Spectral"/>
              <a:sym typeface="Spectral"/>
            </a:endParaRPr>
          </a:p>
        </p:txBody>
      </p:sp>
      <p:sp>
        <p:nvSpPr>
          <p:cNvPr id="279" name="Google Shape;279;g1373de45550_0_136"/>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80" name="Google Shape;280;g1373de45550_0_136"/>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4"/>
          <p:cNvSpPr/>
          <p:nvPr/>
        </p:nvSpPr>
        <p:spPr>
          <a:xfrm>
            <a:off x="527650" y="3956425"/>
            <a:ext cx="5642700" cy="235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4"/>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b="0">
                <a:latin typeface="Times New Roman"/>
                <a:ea typeface="Times New Roman"/>
                <a:cs typeface="Times New Roman"/>
                <a:sym typeface="Times New Roman"/>
              </a:rPr>
              <a:t>(Ov. I 192 f.)</a:t>
            </a:r>
            <a:endParaRPr/>
          </a:p>
        </p:txBody>
      </p:sp>
      <p:sp>
        <p:nvSpPr>
          <p:cNvPr id="288" name="Google Shape;288;p14"/>
          <p:cNvSpPr txBox="1">
            <a:spLocks noGrp="1"/>
          </p:cNvSpPr>
          <p:nvPr>
            <p:ph type="body" idx="2"/>
          </p:nvPr>
        </p:nvSpPr>
        <p:spPr>
          <a:xfrm>
            <a:off x="659950" y="2565400"/>
            <a:ext cx="5510400" cy="3569700"/>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Sunt mihi semidei, sunt, rustica numina, </a:t>
            </a:r>
            <a:r>
              <a:rPr lang="de" b="1" i="1">
                <a:latin typeface="Times New Roman"/>
                <a:ea typeface="Times New Roman"/>
                <a:cs typeface="Times New Roman"/>
                <a:sym typeface="Times New Roman"/>
              </a:rPr>
              <a:t>Nymphae</a:t>
            </a:r>
            <a:endParaRPr b="1" i="1">
              <a:latin typeface="Times New Roman"/>
              <a:ea typeface="Times New Roman"/>
              <a:cs typeface="Times New Roman"/>
              <a:sym typeface="Times New Roman"/>
            </a:endParaRPr>
          </a:p>
          <a:p>
            <a:pPr marL="0" marR="0" lvl="0" indent="0" algn="l" rtl="0">
              <a:lnSpc>
                <a:spcPct val="150000"/>
              </a:lnSpc>
              <a:spcBef>
                <a:spcPts val="0"/>
              </a:spcBef>
              <a:spcAft>
                <a:spcPts val="0"/>
              </a:spcAft>
              <a:buClr>
                <a:srgbClr val="262626"/>
              </a:buClr>
              <a:buSzPts val="1600"/>
              <a:buNone/>
            </a:pPr>
            <a:r>
              <a:rPr lang="de" b="1" i="1">
                <a:latin typeface="Times New Roman"/>
                <a:ea typeface="Times New Roman"/>
                <a:cs typeface="Times New Roman"/>
                <a:sym typeface="Times New Roman"/>
              </a:rPr>
              <a:t>Faunique</a:t>
            </a:r>
            <a:r>
              <a:rPr lang="de" i="1">
                <a:latin typeface="Times New Roman"/>
                <a:ea typeface="Times New Roman"/>
                <a:cs typeface="Times New Roman"/>
                <a:sym typeface="Times New Roman"/>
              </a:rPr>
              <a:t> </a:t>
            </a:r>
            <a:r>
              <a:rPr lang="de" b="1" i="1">
                <a:latin typeface="Times New Roman"/>
                <a:ea typeface="Times New Roman"/>
                <a:cs typeface="Times New Roman"/>
                <a:sym typeface="Times New Roman"/>
              </a:rPr>
              <a:t>Satyrique</a:t>
            </a:r>
            <a:r>
              <a:rPr lang="de" i="1">
                <a:latin typeface="Times New Roman"/>
                <a:ea typeface="Times New Roman"/>
                <a:cs typeface="Times New Roman"/>
                <a:sym typeface="Times New Roman"/>
              </a:rPr>
              <a:t> et </a:t>
            </a:r>
            <a:r>
              <a:rPr lang="de" b="1" i="1">
                <a:latin typeface="Times New Roman"/>
                <a:ea typeface="Times New Roman"/>
                <a:cs typeface="Times New Roman"/>
                <a:sym typeface="Times New Roman"/>
              </a:rPr>
              <a:t>monticolae Silvani</a:t>
            </a:r>
            <a:endParaRPr i="1">
              <a:solidFill>
                <a:schemeClr val="dk1"/>
              </a:solidFill>
              <a:latin typeface="Times New Roman"/>
              <a:ea typeface="Times New Roman"/>
              <a:cs typeface="Times New Roman"/>
              <a:sym typeface="Times New Roman"/>
            </a:endParaRPr>
          </a:p>
          <a:p>
            <a:pPr marL="0" lvl="0" indent="0" algn="l" rtl="0">
              <a:lnSpc>
                <a:spcPct val="150000"/>
              </a:lnSpc>
              <a:spcBef>
                <a:spcPts val="1000"/>
              </a:spcBef>
              <a:spcAft>
                <a:spcPts val="0"/>
              </a:spcAft>
              <a:buClr>
                <a:srgbClr val="262626"/>
              </a:buClr>
              <a:buSzPts val="1600"/>
              <a:buNone/>
            </a:pPr>
            <a:endParaRPr>
              <a:solidFill>
                <a:schemeClr val="dk1"/>
              </a:solidFill>
              <a:latin typeface="Times New Roman"/>
              <a:ea typeface="Times New Roman"/>
              <a:cs typeface="Times New Roman"/>
              <a:sym typeface="Times New Roman"/>
            </a:endParaRPr>
          </a:p>
          <a:p>
            <a:pPr marL="0" lvl="0" indent="0" algn="l" rtl="0">
              <a:lnSpc>
                <a:spcPct val="150000"/>
              </a:lnSpc>
              <a:spcBef>
                <a:spcPts val="1000"/>
              </a:spcBef>
              <a:spcAft>
                <a:spcPts val="0"/>
              </a:spcAft>
              <a:buClr>
                <a:srgbClr val="262626"/>
              </a:buClr>
              <a:buSzPts val="1600"/>
              <a:buNone/>
            </a:pPr>
            <a:r>
              <a:rPr lang="de" b="1">
                <a:solidFill>
                  <a:schemeClr val="dk1"/>
                </a:solidFill>
                <a:latin typeface="Times New Roman"/>
                <a:ea typeface="Times New Roman"/>
                <a:cs typeface="Times New Roman"/>
                <a:sym typeface="Times New Roman"/>
              </a:rPr>
              <a:t>Übersetzung</a:t>
            </a:r>
            <a:br>
              <a:rPr lang="de">
                <a:solidFill>
                  <a:schemeClr val="dk1"/>
                </a:solidFill>
                <a:latin typeface="Times New Roman"/>
                <a:ea typeface="Times New Roman"/>
                <a:cs typeface="Times New Roman"/>
                <a:sym typeface="Times New Roman"/>
              </a:rPr>
            </a:br>
            <a:r>
              <a:rPr lang="de">
                <a:solidFill>
                  <a:schemeClr val="dk1"/>
                </a:solidFill>
                <a:latin typeface="Times New Roman"/>
                <a:ea typeface="Times New Roman"/>
                <a:cs typeface="Times New Roman"/>
                <a:sym typeface="Times New Roman"/>
              </a:rPr>
              <a:t>Halbgötter habe ich, habe ländliche Götter wie </a:t>
            </a:r>
            <a:r>
              <a:rPr lang="de" b="1">
                <a:solidFill>
                  <a:schemeClr val="dk1"/>
                </a:solidFill>
                <a:latin typeface="Times New Roman"/>
                <a:ea typeface="Times New Roman"/>
                <a:cs typeface="Times New Roman"/>
                <a:sym typeface="Times New Roman"/>
              </a:rPr>
              <a:t>Nymphen</a:t>
            </a:r>
            <a:r>
              <a:rPr lang="de">
                <a:solidFill>
                  <a:schemeClr val="dk1"/>
                </a:solidFill>
                <a:latin typeface="Times New Roman"/>
                <a:ea typeface="Times New Roman"/>
                <a:cs typeface="Times New Roman"/>
                <a:sym typeface="Times New Roman"/>
              </a:rPr>
              <a:t>, </a:t>
            </a:r>
            <a:r>
              <a:rPr lang="de" b="1">
                <a:solidFill>
                  <a:schemeClr val="dk1"/>
                </a:solidFill>
                <a:latin typeface="Times New Roman"/>
                <a:ea typeface="Times New Roman"/>
                <a:cs typeface="Times New Roman"/>
                <a:sym typeface="Times New Roman"/>
              </a:rPr>
              <a:t>Faune</a:t>
            </a:r>
            <a:r>
              <a:rPr lang="de">
                <a:solidFill>
                  <a:schemeClr val="dk1"/>
                </a:solidFill>
                <a:latin typeface="Times New Roman"/>
                <a:ea typeface="Times New Roman"/>
                <a:cs typeface="Times New Roman"/>
                <a:sym typeface="Times New Roman"/>
              </a:rPr>
              <a:t>, </a:t>
            </a:r>
            <a:r>
              <a:rPr lang="de" b="1">
                <a:solidFill>
                  <a:schemeClr val="dk1"/>
                </a:solidFill>
                <a:latin typeface="Times New Roman"/>
                <a:ea typeface="Times New Roman"/>
                <a:cs typeface="Times New Roman"/>
                <a:sym typeface="Times New Roman"/>
              </a:rPr>
              <a:t>Satyrn</a:t>
            </a:r>
            <a:r>
              <a:rPr lang="de">
                <a:solidFill>
                  <a:schemeClr val="dk1"/>
                </a:solidFill>
                <a:latin typeface="Times New Roman"/>
                <a:ea typeface="Times New Roman"/>
                <a:cs typeface="Times New Roman"/>
                <a:sym typeface="Times New Roman"/>
              </a:rPr>
              <a:t> und </a:t>
            </a:r>
            <a:r>
              <a:rPr lang="de" b="1">
                <a:solidFill>
                  <a:schemeClr val="dk1"/>
                </a:solidFill>
                <a:latin typeface="Times New Roman"/>
                <a:ea typeface="Times New Roman"/>
                <a:cs typeface="Times New Roman"/>
                <a:sym typeface="Times New Roman"/>
              </a:rPr>
              <a:t>Geister des Walds</a:t>
            </a:r>
            <a:r>
              <a:rPr lang="de">
                <a:solidFill>
                  <a:schemeClr val="dk1"/>
                </a:solidFill>
                <a:latin typeface="Times New Roman"/>
                <a:ea typeface="Times New Roman"/>
                <a:cs typeface="Times New Roman"/>
                <a:sym typeface="Times New Roman"/>
              </a:rPr>
              <a:t> im Gebirge.</a:t>
            </a:r>
            <a:endParaRPr>
              <a:solidFill>
                <a:schemeClr val="dk1"/>
              </a:solidFill>
              <a:latin typeface="Times New Roman"/>
              <a:ea typeface="Times New Roman"/>
              <a:cs typeface="Times New Roman"/>
              <a:sym typeface="Times New Roman"/>
            </a:endParaRPr>
          </a:p>
        </p:txBody>
      </p:sp>
      <p:sp>
        <p:nvSpPr>
          <p:cNvPr id="289" name="Google Shape;289;p14"/>
          <p:cNvSpPr txBox="1">
            <a:spLocks noGrp="1"/>
          </p:cNvSpPr>
          <p:nvPr>
            <p:ph type="body" idx="3"/>
          </p:nvPr>
        </p:nvSpPr>
        <p:spPr>
          <a:xfrm>
            <a:off x="63779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latin typeface="Times New Roman"/>
                <a:ea typeface="Times New Roman"/>
                <a:cs typeface="Times New Roman"/>
                <a:sym typeface="Times New Roman"/>
              </a:rPr>
              <a:t>(W. I 365-368)</a:t>
            </a:r>
            <a:endParaRPr/>
          </a:p>
        </p:txBody>
      </p:sp>
      <p:sp>
        <p:nvSpPr>
          <p:cNvPr id="290" name="Google Shape;290;p14"/>
          <p:cNvSpPr txBox="1">
            <a:spLocks noGrp="1"/>
          </p:cNvSpPr>
          <p:nvPr>
            <p:ph type="body" idx="4"/>
          </p:nvPr>
        </p:nvSpPr>
        <p:spPr>
          <a:xfrm>
            <a:off x="6377950" y="2565400"/>
            <a:ext cx="5016900" cy="4140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600"/>
              <a:buNone/>
            </a:pPr>
            <a:r>
              <a:rPr lang="de" i="1">
                <a:latin typeface="Times New Roman"/>
                <a:ea typeface="Times New Roman"/>
                <a:cs typeface="Times New Roman"/>
                <a:sym typeface="Times New Roman"/>
              </a:rPr>
              <a:t>Ich hab Goͤttin und manchen Gott</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So alzeyt thun noch meim gebott</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Dergleich </a:t>
            </a:r>
            <a:r>
              <a:rPr lang="de" b="1" i="1">
                <a:latin typeface="Times New Roman"/>
                <a:ea typeface="Times New Roman"/>
                <a:cs typeface="Times New Roman"/>
                <a:sym typeface="Times New Roman"/>
              </a:rPr>
              <a:t>Waldmenlin</a:t>
            </a:r>
            <a:r>
              <a:rPr lang="de" i="1">
                <a:latin typeface="Times New Roman"/>
                <a:ea typeface="Times New Roman"/>
                <a:cs typeface="Times New Roman"/>
                <a:sym typeface="Times New Roman"/>
              </a:rPr>
              <a:t> und </a:t>
            </a:r>
            <a:r>
              <a:rPr lang="de" b="1" i="1">
                <a:latin typeface="Times New Roman"/>
                <a:ea typeface="Times New Roman"/>
                <a:cs typeface="Times New Roman"/>
                <a:sym typeface="Times New Roman"/>
              </a:rPr>
              <a:t>gezwergen</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So wonen thun inn welden / Bergen /</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i="1">
              <a:solidFill>
                <a:schemeClr val="dk1"/>
              </a:solidFill>
            </a:endParaRPr>
          </a:p>
        </p:txBody>
      </p:sp>
      <p:sp>
        <p:nvSpPr>
          <p:cNvPr id="291" name="Google Shape;291;p14"/>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Von Satyrn und Faunen zu Zwergen</a:t>
            </a:r>
            <a:endParaRPr sz="3000">
              <a:latin typeface="Spectral"/>
              <a:ea typeface="Spectral"/>
              <a:cs typeface="Spectral"/>
              <a:sym typeface="Spectr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5"/>
          <p:cNvSpPr/>
          <p:nvPr/>
        </p:nvSpPr>
        <p:spPr>
          <a:xfrm>
            <a:off x="496375" y="4202700"/>
            <a:ext cx="5642700" cy="235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5"/>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b="0">
                <a:latin typeface="Times New Roman"/>
                <a:ea typeface="Times New Roman"/>
                <a:cs typeface="Times New Roman"/>
                <a:sym typeface="Times New Roman"/>
              </a:rPr>
              <a:t>(Ov. I 691ff.)</a:t>
            </a:r>
            <a:endParaRPr/>
          </a:p>
        </p:txBody>
      </p:sp>
      <p:sp>
        <p:nvSpPr>
          <p:cNvPr id="298" name="Google Shape;298;p15"/>
          <p:cNvSpPr txBox="1">
            <a:spLocks noGrp="1"/>
          </p:cNvSpPr>
          <p:nvPr>
            <p:ph type="body" idx="2"/>
          </p:nvPr>
        </p:nvSpPr>
        <p:spPr>
          <a:xfrm>
            <a:off x="672125" y="2565400"/>
            <a:ext cx="5781900" cy="41403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Non semel et </a:t>
            </a:r>
            <a:r>
              <a:rPr lang="de" b="1" i="1">
                <a:latin typeface="Times New Roman"/>
                <a:ea typeface="Times New Roman"/>
                <a:cs typeface="Times New Roman"/>
                <a:sym typeface="Times New Roman"/>
              </a:rPr>
              <a:t>satyros</a:t>
            </a:r>
            <a:r>
              <a:rPr lang="de" i="1">
                <a:latin typeface="Times New Roman"/>
                <a:ea typeface="Times New Roman"/>
                <a:cs typeface="Times New Roman"/>
                <a:sym typeface="Times New Roman"/>
              </a:rPr>
              <a:t> eluserat illa sequentes et quoscumque </a:t>
            </a:r>
            <a:r>
              <a:rPr lang="de" b="1" i="1">
                <a:latin typeface="Times New Roman"/>
                <a:ea typeface="Times New Roman"/>
                <a:cs typeface="Times New Roman"/>
                <a:sym typeface="Times New Roman"/>
              </a:rPr>
              <a:t>deos umbrosaque silva feraxque</a:t>
            </a:r>
            <a:br>
              <a:rPr lang="de" i="1">
                <a:latin typeface="Times New Roman"/>
                <a:ea typeface="Times New Roman"/>
                <a:cs typeface="Times New Roman"/>
                <a:sym typeface="Times New Roman"/>
              </a:rPr>
            </a:br>
            <a:r>
              <a:rPr lang="de" i="1">
                <a:latin typeface="Times New Roman"/>
                <a:ea typeface="Times New Roman"/>
                <a:cs typeface="Times New Roman"/>
                <a:sym typeface="Times New Roman"/>
              </a:rPr>
              <a:t>rus habet</a:t>
            </a:r>
            <a:br>
              <a:rPr lang="de" i="1">
                <a:latin typeface="Times New Roman"/>
                <a:ea typeface="Times New Roman"/>
                <a:cs typeface="Times New Roman"/>
                <a:sym typeface="Times New Roman"/>
              </a:rPr>
            </a:br>
            <a:endParaRPr i="1">
              <a:latin typeface="Times New Roman"/>
              <a:ea typeface="Times New Roman"/>
              <a:cs typeface="Times New Roman"/>
              <a:sym typeface="Times New Roman"/>
            </a:endParaRPr>
          </a:p>
          <a:p>
            <a:pPr marL="0" lvl="0" indent="0" algn="l" rtl="0">
              <a:lnSpc>
                <a:spcPct val="150000"/>
              </a:lnSpc>
              <a:spcBef>
                <a:spcPts val="0"/>
              </a:spcBef>
              <a:spcAft>
                <a:spcPts val="0"/>
              </a:spcAft>
              <a:buClr>
                <a:srgbClr val="262626"/>
              </a:buClr>
              <a:buSzPts val="1600"/>
              <a:buNone/>
            </a:pPr>
            <a:r>
              <a:rPr lang="de" b="1">
                <a:latin typeface="Times New Roman"/>
                <a:ea typeface="Times New Roman"/>
                <a:cs typeface="Times New Roman"/>
                <a:sym typeface="Times New Roman"/>
              </a:rPr>
              <a:t>Übersetzung</a:t>
            </a:r>
            <a:endParaRPr b="1">
              <a:latin typeface="Times New Roman"/>
              <a:ea typeface="Times New Roman"/>
              <a:cs typeface="Times New Roman"/>
              <a:sym typeface="Times New Roman"/>
            </a:endParaRPr>
          </a:p>
          <a:p>
            <a:pPr marL="0" lvl="0" indent="0" algn="l" rtl="0">
              <a:lnSpc>
                <a:spcPct val="150000"/>
              </a:lnSpc>
              <a:spcBef>
                <a:spcPts val="0"/>
              </a:spcBef>
              <a:spcAft>
                <a:spcPts val="0"/>
              </a:spcAft>
              <a:buClr>
                <a:srgbClr val="262626"/>
              </a:buClr>
              <a:buSzPts val="1600"/>
              <a:buNone/>
            </a:pPr>
            <a:r>
              <a:rPr lang="de">
                <a:latin typeface="Times New Roman"/>
                <a:ea typeface="Times New Roman"/>
                <a:cs typeface="Times New Roman"/>
                <a:sym typeface="Times New Roman"/>
              </a:rPr>
              <a:t>Oft schon war sie den </a:t>
            </a:r>
            <a:r>
              <a:rPr lang="de" b="1">
                <a:latin typeface="Times New Roman"/>
                <a:ea typeface="Times New Roman"/>
                <a:cs typeface="Times New Roman"/>
                <a:sym typeface="Times New Roman"/>
              </a:rPr>
              <a:t>Satyrn</a:t>
            </a:r>
            <a:r>
              <a:rPr lang="de">
                <a:latin typeface="Times New Roman"/>
                <a:ea typeface="Times New Roman"/>
                <a:cs typeface="Times New Roman"/>
                <a:sym typeface="Times New Roman"/>
              </a:rPr>
              <a:t> entschlüpft, die ihr folgen, samt den übrigen </a:t>
            </a:r>
            <a:r>
              <a:rPr lang="de" b="1">
                <a:latin typeface="Times New Roman"/>
                <a:ea typeface="Times New Roman"/>
                <a:cs typeface="Times New Roman"/>
                <a:sym typeface="Times New Roman"/>
              </a:rPr>
              <a:t>Gottheiten schattiger Wälder und des fruchtbaren Feldes</a:t>
            </a:r>
            <a:r>
              <a:rPr lang="de">
                <a:latin typeface="Times New Roman"/>
                <a:ea typeface="Times New Roman"/>
                <a:cs typeface="Times New Roman"/>
                <a:sym typeface="Times New Roman"/>
              </a:rPr>
              <a:t>.</a:t>
            </a:r>
            <a:endParaRPr>
              <a:latin typeface="Times New Roman"/>
              <a:ea typeface="Times New Roman"/>
              <a:cs typeface="Times New Roman"/>
              <a:sym typeface="Times New Roman"/>
            </a:endParaRPr>
          </a:p>
        </p:txBody>
      </p:sp>
      <p:sp>
        <p:nvSpPr>
          <p:cNvPr id="299" name="Google Shape;299;p15"/>
          <p:cNvSpPr txBox="1">
            <a:spLocks noGrp="1"/>
          </p:cNvSpPr>
          <p:nvPr>
            <p:ph type="body" idx="3"/>
          </p:nvPr>
        </p:nvSpPr>
        <p:spPr>
          <a:xfrm>
            <a:off x="63779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latin typeface="Times New Roman"/>
                <a:ea typeface="Times New Roman"/>
                <a:cs typeface="Times New Roman"/>
                <a:sym typeface="Times New Roman"/>
              </a:rPr>
              <a:t>(W. I 1399ff.)</a:t>
            </a:r>
            <a:endParaRPr/>
          </a:p>
        </p:txBody>
      </p:sp>
      <p:sp>
        <p:nvSpPr>
          <p:cNvPr id="300" name="Google Shape;300;p15"/>
          <p:cNvSpPr txBox="1">
            <a:spLocks noGrp="1"/>
          </p:cNvSpPr>
          <p:nvPr>
            <p:ph type="body" idx="4"/>
          </p:nvPr>
        </p:nvSpPr>
        <p:spPr>
          <a:xfrm>
            <a:off x="6377940" y="2565400"/>
            <a:ext cx="5016900" cy="35595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Diser Siringa folgten noch</a:t>
            </a:r>
            <a:endParaRPr i="1">
              <a:latin typeface="Times New Roman"/>
              <a:ea typeface="Times New Roman"/>
              <a:cs typeface="Times New Roman"/>
              <a:sym typeface="Times New Roman"/>
            </a:endParaRPr>
          </a:p>
          <a:p>
            <a:pPr marL="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Von welden und von bergen hoch</a:t>
            </a:r>
            <a:br>
              <a:rPr lang="de" i="1">
                <a:latin typeface="Times New Roman"/>
                <a:ea typeface="Times New Roman"/>
                <a:cs typeface="Times New Roman"/>
                <a:sym typeface="Times New Roman"/>
              </a:rPr>
            </a:br>
            <a:r>
              <a:rPr lang="de" b="1" i="1">
                <a:latin typeface="Times New Roman"/>
                <a:ea typeface="Times New Roman"/>
                <a:cs typeface="Times New Roman"/>
                <a:sym typeface="Times New Roman"/>
              </a:rPr>
              <a:t>Waldmenlin</a:t>
            </a:r>
            <a:r>
              <a:rPr lang="de" i="1">
                <a:latin typeface="Times New Roman"/>
                <a:ea typeface="Times New Roman"/>
                <a:cs typeface="Times New Roman"/>
                <a:sym typeface="Times New Roman"/>
              </a:rPr>
              <a:t> / </a:t>
            </a:r>
            <a:r>
              <a:rPr lang="de" b="1" i="1">
                <a:latin typeface="Times New Roman"/>
                <a:ea typeface="Times New Roman"/>
                <a:cs typeface="Times New Roman"/>
                <a:sym typeface="Times New Roman"/>
              </a:rPr>
              <a:t>Zwergen</a:t>
            </a:r>
            <a:r>
              <a:rPr lang="de" i="1">
                <a:latin typeface="Times New Roman"/>
                <a:ea typeface="Times New Roman"/>
                <a:cs typeface="Times New Roman"/>
                <a:sym typeface="Times New Roman"/>
              </a:rPr>
              <a:t> und die </a:t>
            </a:r>
            <a:r>
              <a:rPr lang="de" b="1" i="1">
                <a:latin typeface="Times New Roman"/>
                <a:ea typeface="Times New Roman"/>
                <a:cs typeface="Times New Roman"/>
                <a:sym typeface="Times New Roman"/>
              </a:rPr>
              <a:t>Goͤtt</a:t>
            </a:r>
            <a:br>
              <a:rPr lang="de" i="1">
                <a:latin typeface="Times New Roman"/>
                <a:ea typeface="Times New Roman"/>
                <a:cs typeface="Times New Roman"/>
                <a:sym typeface="Times New Roman"/>
              </a:rPr>
            </a:b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p:txBody>
      </p:sp>
      <p:sp>
        <p:nvSpPr>
          <p:cNvPr id="301" name="Google Shape;301;p15"/>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Von Satyrn und Faunen zu Zwergen</a:t>
            </a:r>
            <a:endParaRPr sz="3000">
              <a:latin typeface="Spectral"/>
              <a:ea typeface="Spectral"/>
              <a:cs typeface="Spectral"/>
              <a:sym typeface="Spectr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16"/>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Von Satyrn und Faunen zu Zwergen</a:t>
            </a:r>
            <a:endParaRPr sz="3000">
              <a:latin typeface="Spectral"/>
              <a:ea typeface="Spectral"/>
              <a:cs typeface="Spectral"/>
              <a:sym typeface="Spectral"/>
            </a:endParaRPr>
          </a:p>
        </p:txBody>
      </p:sp>
      <p:sp>
        <p:nvSpPr>
          <p:cNvPr id="307" name="Google Shape;307;p16"/>
          <p:cNvSpPr/>
          <p:nvPr/>
        </p:nvSpPr>
        <p:spPr>
          <a:xfrm>
            <a:off x="496375" y="3974100"/>
            <a:ext cx="5642700" cy="235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6"/>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b="0">
                <a:latin typeface="Times New Roman"/>
                <a:ea typeface="Times New Roman"/>
                <a:cs typeface="Times New Roman"/>
                <a:sym typeface="Times New Roman"/>
              </a:rPr>
              <a:t>(Ov. VI 392f.)</a:t>
            </a:r>
            <a:endParaRPr/>
          </a:p>
        </p:txBody>
      </p:sp>
      <p:sp>
        <p:nvSpPr>
          <p:cNvPr id="309" name="Google Shape;309;p16"/>
          <p:cNvSpPr txBox="1">
            <a:spLocks noGrp="1"/>
          </p:cNvSpPr>
          <p:nvPr>
            <p:ph type="body" idx="2"/>
          </p:nvPr>
        </p:nvSpPr>
        <p:spPr>
          <a:xfrm>
            <a:off x="670175" y="2565400"/>
            <a:ext cx="5250600" cy="35595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Illum ruricolae, silvarum numina, </a:t>
            </a:r>
            <a:r>
              <a:rPr lang="de" b="1" i="1">
                <a:latin typeface="Times New Roman"/>
                <a:ea typeface="Times New Roman"/>
                <a:cs typeface="Times New Roman"/>
                <a:sym typeface="Times New Roman"/>
              </a:rPr>
              <a:t>fauni</a:t>
            </a:r>
            <a:br>
              <a:rPr lang="de" i="1">
                <a:latin typeface="Times New Roman"/>
                <a:ea typeface="Times New Roman"/>
                <a:cs typeface="Times New Roman"/>
                <a:sym typeface="Times New Roman"/>
              </a:rPr>
            </a:br>
            <a:r>
              <a:rPr lang="de" i="1">
                <a:latin typeface="Times New Roman"/>
                <a:ea typeface="Times New Roman"/>
                <a:cs typeface="Times New Roman"/>
                <a:sym typeface="Times New Roman"/>
              </a:rPr>
              <a:t>et satyri fratres […]</a:t>
            </a:r>
            <a:endParaRPr i="1">
              <a:latin typeface="Times New Roman"/>
              <a:ea typeface="Times New Roman"/>
              <a:cs typeface="Times New Roman"/>
              <a:sym typeface="Times New Roman"/>
            </a:endParaRPr>
          </a:p>
          <a:p>
            <a:pPr marL="0" lvl="0" indent="0" algn="l" rtl="0">
              <a:lnSpc>
                <a:spcPct val="150000"/>
              </a:lnSpc>
              <a:spcBef>
                <a:spcPts val="1000"/>
              </a:spcBef>
              <a:spcAft>
                <a:spcPts val="0"/>
              </a:spcAft>
              <a:buClr>
                <a:srgbClr val="262626"/>
              </a:buClr>
              <a:buSzPts val="1600"/>
              <a:buNone/>
            </a:pPr>
            <a:endParaRPr b="1">
              <a:latin typeface="Times New Roman"/>
              <a:ea typeface="Times New Roman"/>
              <a:cs typeface="Times New Roman"/>
              <a:sym typeface="Times New Roman"/>
            </a:endParaRPr>
          </a:p>
          <a:p>
            <a:pPr marL="0" lvl="0" indent="0" algn="l" rtl="0">
              <a:lnSpc>
                <a:spcPct val="150000"/>
              </a:lnSpc>
              <a:spcBef>
                <a:spcPts val="1000"/>
              </a:spcBef>
              <a:spcAft>
                <a:spcPts val="0"/>
              </a:spcAft>
              <a:buClr>
                <a:srgbClr val="262626"/>
              </a:buClr>
              <a:buSzPts val="1600"/>
              <a:buNone/>
            </a:pPr>
            <a:r>
              <a:rPr lang="de" b="1">
                <a:latin typeface="Times New Roman"/>
                <a:ea typeface="Times New Roman"/>
                <a:cs typeface="Times New Roman"/>
                <a:sym typeface="Times New Roman"/>
              </a:rPr>
              <a:t>Übersetzung</a:t>
            </a:r>
            <a:br>
              <a:rPr lang="de" b="1">
                <a:latin typeface="Times New Roman"/>
                <a:ea typeface="Times New Roman"/>
                <a:cs typeface="Times New Roman"/>
                <a:sym typeface="Times New Roman"/>
              </a:rPr>
            </a:br>
            <a:r>
              <a:rPr lang="de">
                <a:latin typeface="Times New Roman"/>
                <a:ea typeface="Times New Roman"/>
                <a:cs typeface="Times New Roman"/>
                <a:sym typeface="Times New Roman"/>
              </a:rPr>
              <a:t>Ihn beweinten die Götter der Wälder, die ländlichen </a:t>
            </a:r>
            <a:r>
              <a:rPr lang="de" b="1">
                <a:latin typeface="Times New Roman"/>
                <a:ea typeface="Times New Roman"/>
                <a:cs typeface="Times New Roman"/>
                <a:sym typeface="Times New Roman"/>
              </a:rPr>
              <a:t>Faune</a:t>
            </a:r>
            <a:r>
              <a:rPr lang="de">
                <a:latin typeface="Times New Roman"/>
                <a:ea typeface="Times New Roman"/>
                <a:cs typeface="Times New Roman"/>
                <a:sym typeface="Times New Roman"/>
              </a:rPr>
              <a:t>, dazu seine Brüder, die Satyrn [...]</a:t>
            </a:r>
            <a:endParaRPr>
              <a:latin typeface="Times New Roman"/>
              <a:ea typeface="Times New Roman"/>
              <a:cs typeface="Times New Roman"/>
              <a:sym typeface="Times New Roman"/>
            </a:endParaRPr>
          </a:p>
        </p:txBody>
      </p:sp>
      <p:sp>
        <p:nvSpPr>
          <p:cNvPr id="310" name="Google Shape;310;p16"/>
          <p:cNvSpPr txBox="1">
            <a:spLocks noGrp="1"/>
          </p:cNvSpPr>
          <p:nvPr>
            <p:ph type="body" idx="3"/>
          </p:nvPr>
        </p:nvSpPr>
        <p:spPr>
          <a:xfrm>
            <a:off x="63779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latin typeface="Times New Roman"/>
                <a:ea typeface="Times New Roman"/>
                <a:cs typeface="Times New Roman"/>
                <a:sym typeface="Times New Roman"/>
              </a:rPr>
              <a:t>(W. VI 811ff.)</a:t>
            </a:r>
            <a:endParaRPr/>
          </a:p>
        </p:txBody>
      </p:sp>
      <p:sp>
        <p:nvSpPr>
          <p:cNvPr id="311" name="Google Shape;311;p16"/>
          <p:cNvSpPr txBox="1">
            <a:spLocks noGrp="1"/>
          </p:cNvSpPr>
          <p:nvPr>
            <p:ph type="body" idx="4"/>
          </p:nvPr>
        </p:nvSpPr>
        <p:spPr>
          <a:xfrm>
            <a:off x="6377940" y="2565400"/>
            <a:ext cx="5016900" cy="35595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Alle </a:t>
            </a:r>
            <a:r>
              <a:rPr lang="de" b="1" i="1">
                <a:latin typeface="Times New Roman"/>
                <a:ea typeface="Times New Roman"/>
                <a:cs typeface="Times New Roman"/>
                <a:sym typeface="Times New Roman"/>
              </a:rPr>
              <a:t>Goͤt</a:t>
            </a:r>
            <a:r>
              <a:rPr lang="de" i="1">
                <a:latin typeface="Times New Roman"/>
                <a:ea typeface="Times New Roman"/>
                <a:cs typeface="Times New Roman"/>
                <a:sym typeface="Times New Roman"/>
              </a:rPr>
              <a:t> inn den selben tagen</a:t>
            </a:r>
            <a:br>
              <a:rPr lang="de" i="1">
                <a:latin typeface="Times New Roman"/>
                <a:ea typeface="Times New Roman"/>
                <a:cs typeface="Times New Roman"/>
                <a:sym typeface="Times New Roman"/>
              </a:rPr>
            </a:br>
            <a:r>
              <a:rPr lang="de" i="1">
                <a:latin typeface="Times New Roman"/>
                <a:ea typeface="Times New Roman"/>
                <a:cs typeface="Times New Roman"/>
                <a:sym typeface="Times New Roman"/>
              </a:rPr>
              <a:t>Von welden und von hohen bergen</a:t>
            </a:r>
            <a:endParaRPr i="1">
              <a:latin typeface="Times New Roman"/>
              <a:ea typeface="Times New Roman"/>
              <a:cs typeface="Times New Roman"/>
              <a:sym typeface="Times New Roman"/>
            </a:endParaRPr>
          </a:p>
          <a:p>
            <a:pPr marL="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Auch seine bruͤder die gezwergen</a:t>
            </a:r>
            <a:endParaRPr i="1">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1373de45550_0_145"/>
          <p:cNvSpPr/>
          <p:nvPr/>
        </p:nvSpPr>
        <p:spPr>
          <a:xfrm>
            <a:off x="408600" y="3999325"/>
            <a:ext cx="5969340" cy="2788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g1373de45550_0_145"/>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b="0">
                <a:latin typeface="Times New Roman"/>
                <a:ea typeface="Times New Roman"/>
                <a:cs typeface="Times New Roman"/>
                <a:sym typeface="Times New Roman"/>
              </a:rPr>
              <a:t>(OV. V 319)</a:t>
            </a:r>
            <a:endParaRPr/>
          </a:p>
        </p:txBody>
      </p:sp>
      <p:sp>
        <p:nvSpPr>
          <p:cNvPr id="319" name="Google Shape;319;g1373de45550_0_145"/>
          <p:cNvSpPr txBox="1">
            <a:spLocks noGrp="1"/>
          </p:cNvSpPr>
          <p:nvPr>
            <p:ph type="body" idx="2"/>
          </p:nvPr>
        </p:nvSpPr>
        <p:spPr>
          <a:xfrm>
            <a:off x="690550" y="2565400"/>
            <a:ext cx="5745000" cy="42222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100"/>
              <a:buFont typeface="Arial"/>
              <a:buNone/>
            </a:pPr>
            <a:r>
              <a:rPr lang="de" i="1">
                <a:solidFill>
                  <a:schemeClr val="dk1"/>
                </a:solidFill>
                <a:latin typeface="Times New Roman"/>
                <a:ea typeface="Times New Roman"/>
                <a:cs typeface="Times New Roman"/>
                <a:sym typeface="Times New Roman"/>
              </a:rPr>
              <a:t>tunc sine sorte prior quae se certare professa est,</a:t>
            </a:r>
            <a:endParaRPr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rgbClr val="262626"/>
              </a:buClr>
              <a:buSzPts val="1600"/>
              <a:buNone/>
            </a:pPr>
            <a:r>
              <a:rPr lang="de" i="1">
                <a:solidFill>
                  <a:schemeClr val="dk1"/>
                </a:solidFill>
                <a:latin typeface="Times New Roman"/>
                <a:ea typeface="Times New Roman"/>
                <a:cs typeface="Times New Roman"/>
                <a:sym typeface="Times New Roman"/>
              </a:rPr>
              <a:t>bella canit superum falsoque in honore </a:t>
            </a:r>
            <a:r>
              <a:rPr lang="de" b="1" i="1">
                <a:solidFill>
                  <a:schemeClr val="dk1"/>
                </a:solidFill>
                <a:latin typeface="Times New Roman"/>
                <a:ea typeface="Times New Roman"/>
                <a:cs typeface="Times New Roman"/>
                <a:sym typeface="Times New Roman"/>
              </a:rPr>
              <a:t>gigantas</a:t>
            </a:r>
            <a:endParaRPr b="1" i="1">
              <a:solidFill>
                <a:schemeClr val="dk1"/>
              </a:solidFill>
              <a:latin typeface="Times New Roman"/>
              <a:ea typeface="Times New Roman"/>
              <a:cs typeface="Times New Roman"/>
              <a:sym typeface="Times New Roman"/>
            </a:endParaRPr>
          </a:p>
          <a:p>
            <a:pPr marL="0" lvl="0" indent="0" algn="l" rtl="0">
              <a:lnSpc>
                <a:spcPct val="150000"/>
              </a:lnSpc>
              <a:spcBef>
                <a:spcPts val="0"/>
              </a:spcBef>
              <a:spcAft>
                <a:spcPts val="0"/>
              </a:spcAft>
              <a:buClr>
                <a:srgbClr val="262626"/>
              </a:buClr>
              <a:buSzPts val="1600"/>
              <a:buNone/>
            </a:pPr>
            <a:r>
              <a:rPr lang="de" i="1">
                <a:solidFill>
                  <a:schemeClr val="dk1"/>
                </a:solidFill>
                <a:latin typeface="Times New Roman"/>
                <a:ea typeface="Times New Roman"/>
                <a:cs typeface="Times New Roman"/>
                <a:sym typeface="Times New Roman"/>
              </a:rPr>
              <a:t>ponit et extenuat magnorum facta deorum;</a:t>
            </a:r>
            <a:endParaRPr i="1">
              <a:solidFill>
                <a:schemeClr val="dk1"/>
              </a:solidFill>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b="1">
                <a:latin typeface="Times New Roman"/>
                <a:ea typeface="Times New Roman"/>
                <a:cs typeface="Times New Roman"/>
                <a:sym typeface="Times New Roman"/>
              </a:rPr>
              <a:t>Übersetzung</a:t>
            </a:r>
            <a:endParaRPr b="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a:latin typeface="Times New Roman"/>
                <a:ea typeface="Times New Roman"/>
                <a:cs typeface="Times New Roman"/>
                <a:sym typeface="Times New Roman"/>
              </a:rPr>
              <a:t>Ohne zu losen beginnt zu singen der Himmlischen Kriege,</a:t>
            </a: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a:latin typeface="Times New Roman"/>
                <a:ea typeface="Times New Roman"/>
                <a:cs typeface="Times New Roman"/>
                <a:sym typeface="Times New Roman"/>
              </a:rPr>
              <a:t>Die sich erboten zum Streit, und sie hebt die Giganten zu falschen</a:t>
            </a: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a:latin typeface="Times New Roman"/>
                <a:ea typeface="Times New Roman"/>
                <a:cs typeface="Times New Roman"/>
                <a:sym typeface="Times New Roman"/>
              </a:rPr>
              <a:t>Ehren und setzt herab die Taten der mächtigen Götter;</a:t>
            </a:r>
            <a:endParaRPr>
              <a:latin typeface="Times New Roman"/>
              <a:ea typeface="Times New Roman"/>
              <a:cs typeface="Times New Roman"/>
              <a:sym typeface="Times New Roman"/>
            </a:endParaRPr>
          </a:p>
        </p:txBody>
      </p:sp>
      <p:sp>
        <p:nvSpPr>
          <p:cNvPr id="320" name="Google Shape;320;g1373de45550_0_145"/>
          <p:cNvSpPr txBox="1">
            <a:spLocks noGrp="1"/>
          </p:cNvSpPr>
          <p:nvPr>
            <p:ph type="body" idx="3"/>
          </p:nvPr>
        </p:nvSpPr>
        <p:spPr>
          <a:xfrm>
            <a:off x="63779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solidFill>
                  <a:schemeClr val="dk1"/>
                </a:solidFill>
                <a:latin typeface="Times New Roman"/>
                <a:ea typeface="Times New Roman"/>
                <a:cs typeface="Times New Roman"/>
                <a:sym typeface="Times New Roman"/>
              </a:rPr>
              <a:t>W. V 572-576)</a:t>
            </a:r>
            <a:endParaRPr/>
          </a:p>
        </p:txBody>
      </p:sp>
      <p:sp>
        <p:nvSpPr>
          <p:cNvPr id="321" name="Google Shape;321;g1373de45550_0_145"/>
          <p:cNvSpPr txBox="1">
            <a:spLocks noGrp="1"/>
          </p:cNvSpPr>
          <p:nvPr>
            <p:ph type="body" idx="4"/>
          </p:nvPr>
        </p:nvSpPr>
        <p:spPr>
          <a:xfrm>
            <a:off x="6377940" y="2565400"/>
            <a:ext cx="5016900" cy="3559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Sie sagt wie die Goͤtt lange zeit</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Gehabt hetten eyn harten streit</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Ja mit den </a:t>
            </a:r>
            <a:r>
              <a:rPr lang="de" b="1" i="1">
                <a:latin typeface="Times New Roman"/>
                <a:ea typeface="Times New Roman"/>
                <a:cs typeface="Times New Roman"/>
                <a:sym typeface="Times New Roman"/>
              </a:rPr>
              <a:t>Risen</a:t>
            </a:r>
            <a:r>
              <a:rPr lang="de" i="1">
                <a:latin typeface="Times New Roman"/>
                <a:ea typeface="Times New Roman"/>
                <a:cs typeface="Times New Roman"/>
                <a:sym typeface="Times New Roman"/>
              </a:rPr>
              <a:t> starck und groß</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Welche hetten die Götter bloß</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Verjaget auß dem Himelreich</a:t>
            </a:r>
            <a:endParaRPr i="1">
              <a:latin typeface="Times New Roman"/>
              <a:ea typeface="Times New Roman"/>
              <a:cs typeface="Times New Roman"/>
              <a:sym typeface="Times New Roman"/>
            </a:endParaRPr>
          </a:p>
        </p:txBody>
      </p:sp>
      <p:sp>
        <p:nvSpPr>
          <p:cNvPr id="322" name="Google Shape;322;g1373de45550_0_145"/>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Von Giganten und Zyklopen zu Riesen</a:t>
            </a:r>
            <a:endParaRPr sz="3000">
              <a:latin typeface="Spectral"/>
              <a:ea typeface="Spectral"/>
              <a:cs typeface="Spectral"/>
              <a:sym typeface="Spectr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1373de45550_0_158"/>
          <p:cNvSpPr/>
          <p:nvPr/>
        </p:nvSpPr>
        <p:spPr>
          <a:xfrm>
            <a:off x="484800" y="3244650"/>
            <a:ext cx="5340900" cy="2282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g1373de45550_0_158"/>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b="0">
                <a:latin typeface="Times New Roman"/>
                <a:ea typeface="Times New Roman"/>
                <a:cs typeface="Times New Roman"/>
                <a:sym typeface="Times New Roman"/>
              </a:rPr>
              <a:t>(OV. XIII 755)</a:t>
            </a:r>
            <a:endParaRPr/>
          </a:p>
        </p:txBody>
      </p:sp>
      <p:sp>
        <p:nvSpPr>
          <p:cNvPr id="330" name="Google Shape;330;g1373de45550_0_158"/>
          <p:cNvSpPr txBox="1">
            <a:spLocks noGrp="1"/>
          </p:cNvSpPr>
          <p:nvPr>
            <p:ph type="body" idx="2"/>
          </p:nvPr>
        </p:nvSpPr>
        <p:spPr>
          <a:xfrm>
            <a:off x="690550" y="2565400"/>
            <a:ext cx="5016900" cy="3559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600"/>
              <a:buNone/>
            </a:pPr>
            <a:r>
              <a:rPr lang="de" i="1">
                <a:latin typeface="Times New Roman"/>
                <a:ea typeface="Times New Roman"/>
                <a:cs typeface="Times New Roman"/>
                <a:sym typeface="Times New Roman"/>
              </a:rPr>
              <a:t>hunc ego, me </a:t>
            </a:r>
            <a:r>
              <a:rPr lang="de" b="1" i="1">
                <a:latin typeface="Times New Roman"/>
                <a:ea typeface="Times New Roman"/>
                <a:cs typeface="Times New Roman"/>
                <a:sym typeface="Times New Roman"/>
              </a:rPr>
              <a:t>Cyclops</a:t>
            </a:r>
            <a:r>
              <a:rPr lang="de" i="1">
                <a:latin typeface="Times New Roman"/>
                <a:ea typeface="Times New Roman"/>
                <a:cs typeface="Times New Roman"/>
                <a:sym typeface="Times New Roman"/>
              </a:rPr>
              <a:t> nulla cum fine petebat.</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endParaRPr>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b="1">
                <a:latin typeface="Times New Roman"/>
                <a:ea typeface="Times New Roman"/>
                <a:cs typeface="Times New Roman"/>
                <a:sym typeface="Times New Roman"/>
              </a:rPr>
              <a:t>Übersetzung</a:t>
            </a:r>
            <a:endParaRPr b="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a:latin typeface="Times New Roman"/>
                <a:ea typeface="Times New Roman"/>
                <a:cs typeface="Times New Roman"/>
                <a:sym typeface="Times New Roman"/>
              </a:rPr>
              <a:t>ihn liebte ich grenzenlos, mich wiederum liebte grenzenlos der Zyklop.</a:t>
            </a:r>
            <a:endParaRPr>
              <a:latin typeface="Times New Roman"/>
              <a:ea typeface="Times New Roman"/>
              <a:cs typeface="Times New Roman"/>
              <a:sym typeface="Times New Roman"/>
            </a:endParaRPr>
          </a:p>
        </p:txBody>
      </p:sp>
      <p:sp>
        <p:nvSpPr>
          <p:cNvPr id="331" name="Google Shape;331;g1373de45550_0_158"/>
          <p:cNvSpPr txBox="1">
            <a:spLocks noGrp="1"/>
          </p:cNvSpPr>
          <p:nvPr>
            <p:ph type="body" idx="3"/>
          </p:nvPr>
        </p:nvSpPr>
        <p:spPr>
          <a:xfrm>
            <a:off x="63779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solidFill>
                  <a:schemeClr val="dk1"/>
                </a:solidFill>
                <a:latin typeface="Times New Roman"/>
                <a:ea typeface="Times New Roman"/>
                <a:cs typeface="Times New Roman"/>
                <a:sym typeface="Times New Roman"/>
              </a:rPr>
              <a:t>W. XIII 967)</a:t>
            </a:r>
            <a:endParaRPr/>
          </a:p>
        </p:txBody>
      </p:sp>
      <p:sp>
        <p:nvSpPr>
          <p:cNvPr id="332" name="Google Shape;332;g1373de45550_0_158"/>
          <p:cNvSpPr txBox="1">
            <a:spLocks noGrp="1"/>
          </p:cNvSpPr>
          <p:nvPr>
            <p:ph type="body" idx="4"/>
          </p:nvPr>
        </p:nvSpPr>
        <p:spPr>
          <a:xfrm>
            <a:off x="6377940" y="2565400"/>
            <a:ext cx="5016900" cy="3559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Inn dem eyn </a:t>
            </a:r>
            <a:r>
              <a:rPr lang="de" b="1" i="1">
                <a:latin typeface="Times New Roman"/>
                <a:ea typeface="Times New Roman"/>
                <a:cs typeface="Times New Roman"/>
                <a:sym typeface="Times New Roman"/>
              </a:rPr>
              <a:t>Ryß</a:t>
            </a:r>
            <a:r>
              <a:rPr lang="de" i="1">
                <a:latin typeface="Times New Roman"/>
                <a:ea typeface="Times New Roman"/>
                <a:cs typeface="Times New Roman"/>
                <a:sym typeface="Times New Roman"/>
              </a:rPr>
              <a:t> / groß und ungfug</a:t>
            </a:r>
            <a:endParaRPr i="1">
              <a:latin typeface="Times New Roman"/>
              <a:ea typeface="Times New Roman"/>
              <a:cs typeface="Times New Roman"/>
              <a:sym typeface="Times New Roman"/>
            </a:endParaRPr>
          </a:p>
        </p:txBody>
      </p:sp>
      <p:sp>
        <p:nvSpPr>
          <p:cNvPr id="333" name="Google Shape;333;g1373de45550_0_158"/>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Von Giganten und Zyklopen zu Riesen</a:t>
            </a:r>
            <a:endParaRPr sz="3000">
              <a:latin typeface="Spectral"/>
              <a:ea typeface="Spectral"/>
              <a:cs typeface="Spectral"/>
              <a:sym typeface="Spectr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8"/>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Nymphen</a:t>
            </a:r>
            <a:endParaRPr sz="3000">
              <a:latin typeface="Spectral"/>
              <a:ea typeface="Spectral"/>
              <a:cs typeface="Spectral"/>
              <a:sym typeface="Spectral"/>
            </a:endParaRPr>
          </a:p>
        </p:txBody>
      </p:sp>
      <p:sp>
        <p:nvSpPr>
          <p:cNvPr id="339" name="Google Shape;339;p18"/>
          <p:cNvSpPr txBox="1">
            <a:spLocks noGrp="1"/>
          </p:cNvSpPr>
          <p:nvPr>
            <p:ph type="body" idx="1"/>
          </p:nvPr>
        </p:nvSpPr>
        <p:spPr>
          <a:xfrm>
            <a:off x="1050875" y="1825625"/>
            <a:ext cx="9810600" cy="495810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rgbClr val="262626"/>
              </a:buClr>
              <a:buSzPts val="1600"/>
              <a:buFont typeface="Times New Roman"/>
              <a:buChar char="•"/>
            </a:pPr>
            <a:r>
              <a:rPr lang="de" i="1">
                <a:latin typeface="Times New Roman"/>
                <a:ea typeface="Times New Roman"/>
                <a:cs typeface="Times New Roman"/>
                <a:sym typeface="Times New Roman"/>
              </a:rPr>
              <a:t>Nymphai</a:t>
            </a:r>
            <a:r>
              <a:rPr lang="de">
                <a:latin typeface="Times New Roman"/>
                <a:ea typeface="Times New Roman"/>
                <a:cs typeface="Times New Roman"/>
                <a:sym typeface="Times New Roman"/>
              </a:rPr>
              <a:t> = Mädchen im mannbaren Alter und im Bes. weibliche Elementargeister</a:t>
            </a:r>
            <a:endParaRPr>
              <a:latin typeface="Times New Roman"/>
              <a:ea typeface="Times New Roman"/>
              <a:cs typeface="Times New Roman"/>
              <a:sym typeface="Times New Roman"/>
            </a:endParaRPr>
          </a:p>
          <a:p>
            <a:pPr marL="228600" lvl="0" indent="-228600" algn="l" rtl="0">
              <a:lnSpc>
                <a:spcPct val="150000"/>
              </a:lnSpc>
              <a:spcBef>
                <a:spcPts val="0"/>
              </a:spcBef>
              <a:spcAft>
                <a:spcPts val="0"/>
              </a:spcAft>
              <a:buClr>
                <a:srgbClr val="262626"/>
              </a:buClr>
              <a:buSzPts val="1600"/>
              <a:buFont typeface="Times New Roman"/>
              <a:buChar char="•"/>
            </a:pPr>
            <a:r>
              <a:rPr lang="de">
                <a:latin typeface="Times New Roman"/>
                <a:ea typeface="Times New Roman"/>
                <a:cs typeface="Times New Roman"/>
                <a:sym typeface="Times New Roman"/>
              </a:rPr>
              <a:t>Entsprechend ihrem Aufenthaltsort - Wasser, Berge oder Bäume - bilden die Nymphen drei Hauptgruppen: </a:t>
            </a:r>
            <a:endParaRPr>
              <a:latin typeface="Times New Roman"/>
              <a:ea typeface="Times New Roman"/>
              <a:cs typeface="Times New Roman"/>
              <a:sym typeface="Times New Roman"/>
            </a:endParaRPr>
          </a:p>
          <a:p>
            <a:pPr marL="605790" lvl="2" indent="-311150" algn="l" rtl="0">
              <a:lnSpc>
                <a:spcPct val="150000"/>
              </a:lnSpc>
              <a:spcBef>
                <a:spcPts val="0"/>
              </a:spcBef>
              <a:spcAft>
                <a:spcPts val="0"/>
              </a:spcAft>
              <a:buSzPts val="1840"/>
              <a:buFont typeface="Times New Roman"/>
              <a:buChar char="•"/>
            </a:pPr>
            <a:r>
              <a:rPr lang="de" sz="2000">
                <a:latin typeface="Times New Roman"/>
                <a:ea typeface="Times New Roman"/>
                <a:cs typeface="Times New Roman"/>
                <a:sym typeface="Times New Roman"/>
              </a:rPr>
              <a:t>Wasser: </a:t>
            </a:r>
            <a:r>
              <a:rPr lang="de" sz="2000" i="1">
                <a:latin typeface="Times New Roman"/>
                <a:ea typeface="Times New Roman"/>
                <a:cs typeface="Times New Roman"/>
                <a:sym typeface="Times New Roman"/>
              </a:rPr>
              <a:t>Naiades</a:t>
            </a:r>
            <a:r>
              <a:rPr lang="de" sz="2000">
                <a:latin typeface="Times New Roman"/>
                <a:ea typeface="Times New Roman"/>
                <a:cs typeface="Times New Roman"/>
                <a:sym typeface="Times New Roman"/>
              </a:rPr>
              <a:t> oder </a:t>
            </a:r>
            <a:r>
              <a:rPr lang="de" sz="2000" i="1">
                <a:latin typeface="Times New Roman"/>
                <a:ea typeface="Times New Roman"/>
                <a:cs typeface="Times New Roman"/>
                <a:sym typeface="Times New Roman"/>
              </a:rPr>
              <a:t>Naides</a:t>
            </a:r>
            <a:endParaRPr sz="2000" i="1">
              <a:latin typeface="Times New Roman"/>
              <a:ea typeface="Times New Roman"/>
              <a:cs typeface="Times New Roman"/>
              <a:sym typeface="Times New Roman"/>
            </a:endParaRPr>
          </a:p>
          <a:p>
            <a:pPr marL="605790" marR="0" lvl="2" indent="-321310" algn="l" rtl="0">
              <a:lnSpc>
                <a:spcPct val="150000"/>
              </a:lnSpc>
              <a:spcBef>
                <a:spcPts val="0"/>
              </a:spcBef>
              <a:spcAft>
                <a:spcPts val="0"/>
              </a:spcAft>
              <a:buSzPts val="2000"/>
              <a:buFont typeface="Times New Roman"/>
              <a:buChar char="•"/>
            </a:pPr>
            <a:r>
              <a:rPr lang="de" sz="2000">
                <a:latin typeface="Times New Roman"/>
                <a:ea typeface="Times New Roman"/>
                <a:cs typeface="Times New Roman"/>
                <a:sym typeface="Times New Roman"/>
              </a:rPr>
              <a:t>Berge: </a:t>
            </a:r>
            <a:r>
              <a:rPr lang="de" sz="2000" i="1">
                <a:latin typeface="Times New Roman"/>
                <a:ea typeface="Times New Roman"/>
                <a:cs typeface="Times New Roman"/>
                <a:sym typeface="Times New Roman"/>
              </a:rPr>
              <a:t>Ore(i)ades</a:t>
            </a:r>
            <a:r>
              <a:rPr lang="de" sz="2000">
                <a:latin typeface="Times New Roman"/>
                <a:ea typeface="Times New Roman"/>
                <a:cs typeface="Times New Roman"/>
                <a:sym typeface="Times New Roman"/>
              </a:rPr>
              <a:t> oder </a:t>
            </a:r>
            <a:r>
              <a:rPr lang="de" sz="2000" i="1">
                <a:latin typeface="Times New Roman"/>
                <a:ea typeface="Times New Roman"/>
                <a:cs typeface="Times New Roman"/>
                <a:sym typeface="Times New Roman"/>
              </a:rPr>
              <a:t>Orestiades</a:t>
            </a:r>
            <a:endParaRPr sz="2000">
              <a:latin typeface="Times New Roman"/>
              <a:ea typeface="Times New Roman"/>
              <a:cs typeface="Times New Roman"/>
              <a:sym typeface="Times New Roman"/>
            </a:endParaRPr>
          </a:p>
          <a:p>
            <a:pPr marL="605790" marR="0" lvl="2" indent="-321310" algn="l" rtl="0">
              <a:lnSpc>
                <a:spcPct val="150000"/>
              </a:lnSpc>
              <a:spcBef>
                <a:spcPts val="0"/>
              </a:spcBef>
              <a:spcAft>
                <a:spcPts val="0"/>
              </a:spcAft>
              <a:buSzPts val="2000"/>
              <a:buFont typeface="Times New Roman"/>
              <a:buChar char="•"/>
            </a:pPr>
            <a:r>
              <a:rPr lang="de" sz="2000">
                <a:latin typeface="Times New Roman"/>
                <a:ea typeface="Times New Roman"/>
                <a:cs typeface="Times New Roman"/>
                <a:sym typeface="Times New Roman"/>
              </a:rPr>
              <a:t>Bäume: </a:t>
            </a:r>
            <a:r>
              <a:rPr lang="de" sz="2000" i="1">
                <a:latin typeface="Times New Roman"/>
                <a:ea typeface="Times New Roman"/>
                <a:cs typeface="Times New Roman"/>
                <a:sym typeface="Times New Roman"/>
              </a:rPr>
              <a:t>Dryades</a:t>
            </a:r>
            <a:r>
              <a:rPr lang="de" sz="2000">
                <a:latin typeface="Times New Roman"/>
                <a:ea typeface="Times New Roman"/>
                <a:cs typeface="Times New Roman"/>
                <a:sym typeface="Times New Roman"/>
              </a:rPr>
              <a:t> oder </a:t>
            </a:r>
            <a:r>
              <a:rPr lang="de" sz="2000" i="1">
                <a:latin typeface="Times New Roman"/>
                <a:ea typeface="Times New Roman"/>
                <a:cs typeface="Times New Roman"/>
                <a:sym typeface="Times New Roman"/>
              </a:rPr>
              <a:t>Hamadryades</a:t>
            </a:r>
            <a:endParaRPr sz="2000">
              <a:latin typeface="Times New Roman"/>
              <a:ea typeface="Times New Roman"/>
              <a:cs typeface="Times New Roman"/>
              <a:sym typeface="Times New Roman"/>
            </a:endParaRPr>
          </a:p>
          <a:p>
            <a:pPr marL="228600" lvl="0" indent="-228600" algn="l" rtl="0">
              <a:lnSpc>
                <a:spcPct val="150000"/>
              </a:lnSpc>
              <a:spcBef>
                <a:spcPts val="0"/>
              </a:spcBef>
              <a:spcAft>
                <a:spcPts val="0"/>
              </a:spcAft>
              <a:buSzPts val="1440"/>
              <a:buChar char="•"/>
            </a:pPr>
            <a:r>
              <a:rPr lang="de" b="1">
                <a:latin typeface="Times New Roman"/>
                <a:ea typeface="Times New Roman"/>
                <a:cs typeface="Times New Roman"/>
                <a:sym typeface="Times New Roman"/>
              </a:rPr>
              <a:t>Ovid</a:t>
            </a:r>
            <a:r>
              <a:rPr lang="de">
                <a:latin typeface="Times New Roman"/>
                <a:ea typeface="Times New Roman"/>
                <a:cs typeface="Times New Roman"/>
                <a:sym typeface="Times New Roman"/>
              </a:rPr>
              <a:t> benutzt häufig einfach den Überbegriff </a:t>
            </a:r>
            <a:r>
              <a:rPr lang="de" i="1">
                <a:latin typeface="Times New Roman"/>
                <a:ea typeface="Times New Roman"/>
                <a:cs typeface="Times New Roman"/>
                <a:sym typeface="Times New Roman"/>
              </a:rPr>
              <a:t>nympha</a:t>
            </a:r>
            <a:r>
              <a:rPr lang="de">
                <a:latin typeface="Times New Roman"/>
                <a:ea typeface="Times New Roman"/>
                <a:cs typeface="Times New Roman"/>
                <a:sym typeface="Times New Roman"/>
              </a:rPr>
              <a:t>, manchmal auch </a:t>
            </a:r>
            <a:r>
              <a:rPr lang="de" i="1">
                <a:latin typeface="Times New Roman"/>
                <a:ea typeface="Times New Roman"/>
                <a:cs typeface="Times New Roman"/>
                <a:sym typeface="Times New Roman"/>
              </a:rPr>
              <a:t>Nereides</a:t>
            </a:r>
            <a:r>
              <a:rPr lang="de">
                <a:latin typeface="Times New Roman"/>
                <a:ea typeface="Times New Roman"/>
                <a:cs typeface="Times New Roman"/>
                <a:sym typeface="Times New Roman"/>
              </a:rPr>
              <a:t>, </a:t>
            </a:r>
            <a:r>
              <a:rPr lang="de" i="1">
                <a:latin typeface="Times New Roman"/>
                <a:ea typeface="Times New Roman"/>
                <a:cs typeface="Times New Roman"/>
                <a:sym typeface="Times New Roman"/>
              </a:rPr>
              <a:t>naiades</a:t>
            </a:r>
            <a:r>
              <a:rPr lang="de">
                <a:latin typeface="Times New Roman"/>
                <a:ea typeface="Times New Roman"/>
                <a:cs typeface="Times New Roman"/>
                <a:sym typeface="Times New Roman"/>
              </a:rPr>
              <a:t> und (seltener) </a:t>
            </a:r>
            <a:r>
              <a:rPr lang="de" i="1">
                <a:latin typeface="Times New Roman"/>
                <a:ea typeface="Times New Roman"/>
                <a:cs typeface="Times New Roman"/>
                <a:sym typeface="Times New Roman"/>
              </a:rPr>
              <a:t>hamadryades</a:t>
            </a:r>
            <a:endParaRPr i="1">
              <a:latin typeface="Times New Roman"/>
              <a:ea typeface="Times New Roman"/>
              <a:cs typeface="Times New Roman"/>
              <a:sym typeface="Times New Roman"/>
            </a:endParaRPr>
          </a:p>
          <a:p>
            <a:pPr marL="228600" lvl="0" indent="-238759" algn="l" rtl="0">
              <a:spcBef>
                <a:spcPts val="0"/>
              </a:spcBef>
              <a:spcAft>
                <a:spcPts val="0"/>
              </a:spcAft>
              <a:buSzPts val="1600"/>
              <a:buFont typeface="Times New Roman"/>
              <a:buChar char="•"/>
            </a:pPr>
            <a:r>
              <a:rPr lang="de">
                <a:latin typeface="Times New Roman"/>
                <a:ea typeface="Times New Roman"/>
                <a:cs typeface="Times New Roman"/>
                <a:sym typeface="Times New Roman"/>
              </a:rPr>
              <a:t>Wickram benutzt verschiedene Begriffe auch für spezifisch bezeichnete Arten, ordnet sie aber weitestgehend richtig ihrem gewöhnlichen Aufenthaltsbereich zu</a:t>
            </a:r>
            <a:endParaRPr i="1">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9"/>
          <p:cNvSpPr/>
          <p:nvPr/>
        </p:nvSpPr>
        <p:spPr>
          <a:xfrm>
            <a:off x="-109425" y="-109425"/>
            <a:ext cx="12301500" cy="7049400"/>
          </a:xfrm>
          <a:prstGeom prst="rect">
            <a:avLst/>
          </a:prstGeom>
          <a:solidFill>
            <a:srgbClr val="F5F5F5"/>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5" name="Google Shape;345;p19"/>
          <p:cNvPicPr preferRelativeResize="0"/>
          <p:nvPr/>
        </p:nvPicPr>
        <p:blipFill rotWithShape="1">
          <a:blip r:embed="rId3">
            <a:alphaModFix/>
          </a:blip>
          <a:srcRect l="3267" r="5707"/>
          <a:stretch/>
        </p:blipFill>
        <p:spPr>
          <a:xfrm>
            <a:off x="0" y="1088300"/>
            <a:ext cx="12191998" cy="5878925"/>
          </a:xfrm>
          <a:prstGeom prst="rect">
            <a:avLst/>
          </a:prstGeom>
          <a:noFill/>
          <a:ln w="9525" cap="flat" cmpd="sng">
            <a:solidFill>
              <a:schemeClr val="lt2"/>
            </a:solidFill>
            <a:prstDash val="solid"/>
            <a:round/>
            <a:headEnd type="none" w="sm" len="sm"/>
            <a:tailEnd type="none" w="sm" len="sm"/>
          </a:ln>
        </p:spPr>
      </p:pic>
      <p:sp>
        <p:nvSpPr>
          <p:cNvPr id="346" name="Google Shape;346;p19"/>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Wickrams Übersetzungen für </a:t>
            </a:r>
            <a:r>
              <a:rPr lang="de" sz="3000" i="1">
                <a:latin typeface="Spectral"/>
                <a:ea typeface="Spectral"/>
                <a:cs typeface="Spectral"/>
                <a:sym typeface="Spectral"/>
              </a:rPr>
              <a:t>nympha</a:t>
            </a:r>
            <a:r>
              <a:rPr lang="de" sz="3000">
                <a:latin typeface="Spectral"/>
                <a:ea typeface="Spectral"/>
                <a:cs typeface="Spectral"/>
                <a:sym typeface="Spectral"/>
              </a:rPr>
              <a:t> / </a:t>
            </a:r>
            <a:r>
              <a:rPr lang="de" sz="3000" i="1">
                <a:latin typeface="Spectral"/>
                <a:ea typeface="Spectral"/>
                <a:cs typeface="Spectral"/>
                <a:sym typeface="Spectral"/>
              </a:rPr>
              <a:t>nymphae</a:t>
            </a:r>
            <a:endParaRPr sz="3000" i="1">
              <a:latin typeface="Spectral"/>
              <a:ea typeface="Spectral"/>
              <a:cs typeface="Spectral"/>
              <a:sym typeface="Spectr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1373de45550_0_169"/>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Von Nymphen zu Feen und Meerjungfrauen</a:t>
            </a:r>
            <a:endParaRPr sz="3000">
              <a:latin typeface="Spectral"/>
              <a:ea typeface="Spectral"/>
              <a:cs typeface="Spectral"/>
              <a:sym typeface="Spectral"/>
            </a:endParaRPr>
          </a:p>
        </p:txBody>
      </p:sp>
      <p:sp>
        <p:nvSpPr>
          <p:cNvPr id="352" name="Google Shape;352;g1373de45550_0_169"/>
          <p:cNvSpPr txBox="1">
            <a:spLocks noGrp="1"/>
          </p:cNvSpPr>
          <p:nvPr>
            <p:ph type="body" idx="1"/>
          </p:nvPr>
        </p:nvSpPr>
        <p:spPr>
          <a:xfrm>
            <a:off x="1050875" y="1825625"/>
            <a:ext cx="9810600" cy="495810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1440"/>
              <a:buFont typeface="Times New Roman"/>
              <a:buChar char="•"/>
            </a:pPr>
            <a:r>
              <a:rPr lang="de" i="1">
                <a:solidFill>
                  <a:schemeClr val="dk1"/>
                </a:solidFill>
                <a:latin typeface="Times New Roman"/>
                <a:ea typeface="Times New Roman"/>
                <a:cs typeface="Times New Roman"/>
                <a:sym typeface="Times New Roman"/>
              </a:rPr>
              <a:t>Nereides</a:t>
            </a:r>
            <a:r>
              <a:rPr lang="de">
                <a:solidFill>
                  <a:schemeClr val="dk1"/>
                </a:solidFill>
                <a:latin typeface="Times New Roman"/>
                <a:ea typeface="Times New Roman"/>
                <a:cs typeface="Times New Roman"/>
                <a:sym typeface="Times New Roman"/>
              </a:rPr>
              <a:t>: immer </a:t>
            </a:r>
            <a:r>
              <a:rPr lang="de" i="1">
                <a:solidFill>
                  <a:schemeClr val="dk1"/>
                </a:solidFill>
                <a:latin typeface="Times New Roman"/>
                <a:ea typeface="Times New Roman"/>
                <a:cs typeface="Times New Roman"/>
                <a:sym typeface="Times New Roman"/>
              </a:rPr>
              <a:t>M</a:t>
            </a:r>
            <a:r>
              <a:rPr lang="de" i="1">
                <a:latin typeface="Times New Roman"/>
                <a:ea typeface="Times New Roman"/>
                <a:cs typeface="Times New Roman"/>
                <a:sym typeface="Times New Roman"/>
              </a:rPr>
              <a:t>oͤ</a:t>
            </a:r>
            <a:r>
              <a:rPr lang="de" i="1">
                <a:solidFill>
                  <a:schemeClr val="dk1"/>
                </a:solidFill>
                <a:latin typeface="Times New Roman"/>
                <a:ea typeface="Times New Roman"/>
                <a:cs typeface="Times New Roman"/>
                <a:sym typeface="Times New Roman"/>
              </a:rPr>
              <a:t>rwunder</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I 302/ W. I 569)</a:t>
            </a:r>
            <a:r>
              <a:rPr lang="de">
                <a:solidFill>
                  <a:schemeClr val="dk1"/>
                </a:solidFill>
                <a:latin typeface="Times New Roman"/>
                <a:ea typeface="Times New Roman"/>
                <a:cs typeface="Times New Roman"/>
                <a:sym typeface="Times New Roman"/>
              </a:rPr>
              <a:t> oder </a:t>
            </a:r>
            <a:r>
              <a:rPr lang="de" i="1">
                <a:solidFill>
                  <a:schemeClr val="dk1"/>
                </a:solidFill>
                <a:latin typeface="Times New Roman"/>
                <a:ea typeface="Times New Roman"/>
                <a:cs typeface="Times New Roman"/>
                <a:sym typeface="Times New Roman"/>
              </a:rPr>
              <a:t>Meer Frawen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XIII 899/W. XIII 1223)</a:t>
            </a:r>
            <a:r>
              <a:rPr lang="de">
                <a:solidFill>
                  <a:schemeClr val="dk1"/>
                </a:solidFill>
                <a:latin typeface="Times New Roman"/>
                <a:ea typeface="Times New Roman"/>
                <a:cs typeface="Times New Roman"/>
                <a:sym typeface="Times New Roman"/>
              </a:rPr>
              <a:t> oder ohne nähere Bestimmung einfach </a:t>
            </a:r>
            <a:r>
              <a:rPr lang="de" i="1">
                <a:solidFill>
                  <a:schemeClr val="dk1"/>
                </a:solidFill>
                <a:latin typeface="Times New Roman"/>
                <a:ea typeface="Times New Roman"/>
                <a:cs typeface="Times New Roman"/>
                <a:sym typeface="Times New Roman"/>
              </a:rPr>
              <a:t>Junckfrawen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XIV 264 / W. XIV 285)</a:t>
            </a:r>
            <a:endParaRPr sz="1800">
              <a:solidFill>
                <a:schemeClr val="dk1"/>
              </a:solidFill>
              <a:latin typeface="Times New Roman"/>
              <a:ea typeface="Times New Roman"/>
              <a:cs typeface="Times New Roman"/>
              <a:sym typeface="Times New Roman"/>
            </a:endParaRPr>
          </a:p>
          <a:p>
            <a:pPr marL="228600" lvl="0" indent="-228600" algn="l" rtl="0">
              <a:lnSpc>
                <a:spcPct val="150000"/>
              </a:lnSpc>
              <a:spcBef>
                <a:spcPts val="0"/>
              </a:spcBef>
              <a:spcAft>
                <a:spcPts val="0"/>
              </a:spcAft>
              <a:buClr>
                <a:schemeClr val="dk1"/>
              </a:buClr>
              <a:buSzPts val="1440"/>
              <a:buFont typeface="Times New Roman"/>
              <a:buChar char="•"/>
            </a:pPr>
            <a:r>
              <a:rPr lang="de" i="1">
                <a:solidFill>
                  <a:schemeClr val="dk1"/>
                </a:solidFill>
                <a:latin typeface="Times New Roman"/>
                <a:ea typeface="Times New Roman"/>
                <a:cs typeface="Times New Roman"/>
                <a:sym typeface="Times New Roman"/>
              </a:rPr>
              <a:t>Naides</a:t>
            </a:r>
            <a:r>
              <a:rPr lang="de">
                <a:solidFill>
                  <a:schemeClr val="dk1"/>
                </a:solidFill>
                <a:latin typeface="Times New Roman"/>
                <a:ea typeface="Times New Roman"/>
                <a:cs typeface="Times New Roman"/>
                <a:sym typeface="Times New Roman"/>
              </a:rPr>
              <a:t>: abwechselnd Bezeichnungen wie </a:t>
            </a:r>
            <a:r>
              <a:rPr lang="de" i="1">
                <a:solidFill>
                  <a:schemeClr val="dk1"/>
                </a:solidFill>
                <a:latin typeface="Times New Roman"/>
                <a:ea typeface="Times New Roman"/>
                <a:cs typeface="Times New Roman"/>
                <a:sym typeface="Times New Roman"/>
              </a:rPr>
              <a:t>Die wasser frawen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II 325 / W. II 689) </a:t>
            </a:r>
            <a:r>
              <a:rPr lang="de">
                <a:solidFill>
                  <a:schemeClr val="dk1"/>
                </a:solidFill>
                <a:latin typeface="Times New Roman"/>
                <a:ea typeface="Times New Roman"/>
                <a:cs typeface="Times New Roman"/>
                <a:sym typeface="Times New Roman"/>
              </a:rPr>
              <a:t>oder </a:t>
            </a:r>
            <a:r>
              <a:rPr lang="de" i="1">
                <a:solidFill>
                  <a:schemeClr val="dk1"/>
                </a:solidFill>
                <a:latin typeface="Times New Roman"/>
                <a:ea typeface="Times New Roman"/>
                <a:cs typeface="Times New Roman"/>
                <a:sym typeface="Times New Roman"/>
              </a:rPr>
              <a:t>wasser G</a:t>
            </a:r>
            <a:r>
              <a:rPr lang="de" i="1">
                <a:latin typeface="Times New Roman"/>
                <a:ea typeface="Times New Roman"/>
                <a:cs typeface="Times New Roman"/>
                <a:sym typeface="Times New Roman"/>
              </a:rPr>
              <a:t>oͤ</a:t>
            </a:r>
            <a:r>
              <a:rPr lang="de" i="1">
                <a:solidFill>
                  <a:schemeClr val="dk1"/>
                </a:solidFill>
                <a:latin typeface="Times New Roman"/>
                <a:ea typeface="Times New Roman"/>
                <a:cs typeface="Times New Roman"/>
                <a:sym typeface="Times New Roman"/>
              </a:rPr>
              <a:t>ttin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IX 87 / W. IX 174),</a:t>
            </a:r>
            <a:endParaRPr sz="1800">
              <a:solidFill>
                <a:schemeClr val="dk1"/>
              </a:solidFill>
              <a:latin typeface="Times New Roman"/>
              <a:ea typeface="Times New Roman"/>
              <a:cs typeface="Times New Roman"/>
              <a:sym typeface="Times New Roman"/>
            </a:endParaRPr>
          </a:p>
          <a:p>
            <a:pPr marL="228600" lvl="0" indent="-228600" algn="l" rtl="0">
              <a:lnSpc>
                <a:spcPct val="150000"/>
              </a:lnSpc>
              <a:spcBef>
                <a:spcPts val="0"/>
              </a:spcBef>
              <a:spcAft>
                <a:spcPts val="0"/>
              </a:spcAft>
              <a:buClr>
                <a:schemeClr val="dk1"/>
              </a:buClr>
              <a:buSzPts val="1440"/>
              <a:buFont typeface="Times New Roman"/>
              <a:buChar char="•"/>
            </a:pPr>
            <a:r>
              <a:rPr lang="de">
                <a:solidFill>
                  <a:schemeClr val="dk1"/>
                </a:solidFill>
                <a:latin typeface="Times New Roman"/>
                <a:ea typeface="Times New Roman"/>
                <a:cs typeface="Times New Roman"/>
                <a:sym typeface="Times New Roman"/>
              </a:rPr>
              <a:t>aber auch: </a:t>
            </a:r>
            <a:r>
              <a:rPr lang="de" i="1">
                <a:solidFill>
                  <a:schemeClr val="dk1"/>
                </a:solidFill>
                <a:latin typeface="Times New Roman"/>
                <a:ea typeface="Times New Roman"/>
                <a:cs typeface="Times New Roman"/>
                <a:sym typeface="Times New Roman"/>
              </a:rPr>
              <a:t>waltg</a:t>
            </a:r>
            <a:r>
              <a:rPr lang="de" i="1">
                <a:latin typeface="Times New Roman"/>
                <a:ea typeface="Times New Roman"/>
                <a:cs typeface="Times New Roman"/>
                <a:sym typeface="Times New Roman"/>
              </a:rPr>
              <a:t>oͤ</a:t>
            </a:r>
            <a:r>
              <a:rPr lang="de" i="1">
                <a:solidFill>
                  <a:schemeClr val="dk1"/>
                </a:solidFill>
                <a:latin typeface="Times New Roman"/>
                <a:ea typeface="Times New Roman"/>
                <a:cs typeface="Times New Roman"/>
                <a:sym typeface="Times New Roman"/>
              </a:rPr>
              <a:t>ttin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III 506f. / W. III 1227)</a:t>
            </a:r>
            <a:r>
              <a:rPr lang="de">
                <a:solidFill>
                  <a:schemeClr val="dk1"/>
                </a:solidFill>
                <a:latin typeface="Times New Roman"/>
                <a:ea typeface="Times New Roman"/>
                <a:cs typeface="Times New Roman"/>
                <a:sym typeface="Times New Roman"/>
              </a:rPr>
              <a:t>, </a:t>
            </a:r>
            <a:r>
              <a:rPr lang="de" i="1">
                <a:solidFill>
                  <a:schemeClr val="dk1"/>
                </a:solidFill>
                <a:latin typeface="Times New Roman"/>
                <a:ea typeface="Times New Roman"/>
                <a:cs typeface="Times New Roman"/>
                <a:sym typeface="Times New Roman"/>
              </a:rPr>
              <a:t>waltfeyen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IV 289 / W. IV 552) </a:t>
            </a:r>
            <a:r>
              <a:rPr lang="de">
                <a:solidFill>
                  <a:schemeClr val="dk1"/>
                </a:solidFill>
                <a:latin typeface="Times New Roman"/>
                <a:ea typeface="Times New Roman"/>
                <a:cs typeface="Times New Roman"/>
                <a:sym typeface="Times New Roman"/>
              </a:rPr>
              <a:t>oder einfach </a:t>
            </a:r>
            <a:r>
              <a:rPr lang="de" i="1">
                <a:solidFill>
                  <a:schemeClr val="dk1"/>
                </a:solidFill>
                <a:latin typeface="Times New Roman"/>
                <a:ea typeface="Times New Roman"/>
                <a:cs typeface="Times New Roman"/>
                <a:sym typeface="Times New Roman"/>
              </a:rPr>
              <a:t>Die G</a:t>
            </a:r>
            <a:r>
              <a:rPr lang="de" i="1">
                <a:latin typeface="Times New Roman"/>
                <a:ea typeface="Times New Roman"/>
                <a:cs typeface="Times New Roman"/>
                <a:sym typeface="Times New Roman"/>
              </a:rPr>
              <a:t>oͤ</a:t>
            </a:r>
            <a:r>
              <a:rPr lang="de" i="1">
                <a:solidFill>
                  <a:schemeClr val="dk1"/>
                </a:solidFill>
                <a:latin typeface="Times New Roman"/>
                <a:ea typeface="Times New Roman"/>
                <a:cs typeface="Times New Roman"/>
                <a:sym typeface="Times New Roman"/>
              </a:rPr>
              <a:t>ttin</a:t>
            </a:r>
            <a:r>
              <a:rPr lang="de" sz="1800">
                <a:solidFill>
                  <a:schemeClr val="dk1"/>
                </a:solidFill>
                <a:latin typeface="Times New Roman"/>
                <a:ea typeface="Times New Roman"/>
                <a:cs typeface="Times New Roman"/>
                <a:sym typeface="Times New Roman"/>
              </a:rPr>
              <a:t> (Ov. IV 356 / W. IV 672) </a:t>
            </a:r>
            <a:r>
              <a:rPr lang="de">
                <a:solidFill>
                  <a:schemeClr val="dk1"/>
                </a:solidFill>
                <a:latin typeface="Times New Roman"/>
                <a:ea typeface="Times New Roman"/>
                <a:cs typeface="Times New Roman"/>
                <a:sym typeface="Times New Roman"/>
              </a:rPr>
              <a:t>oder </a:t>
            </a:r>
            <a:r>
              <a:rPr lang="de" i="1">
                <a:solidFill>
                  <a:schemeClr val="dk1"/>
                </a:solidFill>
                <a:latin typeface="Times New Roman"/>
                <a:ea typeface="Times New Roman"/>
                <a:cs typeface="Times New Roman"/>
                <a:sym typeface="Times New Roman"/>
              </a:rPr>
              <a:t>junckfrawen</a:t>
            </a:r>
            <a:r>
              <a:rPr lang="de">
                <a:solidFill>
                  <a:schemeClr val="dk1"/>
                </a:solidFill>
                <a:latin typeface="Times New Roman"/>
                <a:ea typeface="Times New Roman"/>
                <a:cs typeface="Times New Roman"/>
                <a:sym typeface="Times New Roman"/>
              </a:rPr>
              <a:t> </a:t>
            </a:r>
            <a:r>
              <a:rPr lang="de" sz="1800">
                <a:solidFill>
                  <a:schemeClr val="dk1"/>
                </a:solidFill>
                <a:latin typeface="Times New Roman"/>
                <a:ea typeface="Times New Roman"/>
                <a:cs typeface="Times New Roman"/>
                <a:sym typeface="Times New Roman"/>
              </a:rPr>
              <a:t>(Ov. X 9 / W. X 19)</a:t>
            </a:r>
            <a:endParaRPr sz="1800">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g143731af438_0_83"/>
          <p:cNvPicPr preferRelativeResize="0"/>
          <p:nvPr/>
        </p:nvPicPr>
        <p:blipFill rotWithShape="1">
          <a:blip r:embed="rId3">
            <a:alphaModFix/>
          </a:blip>
          <a:srcRect l="3025" r="3016"/>
          <a:stretch/>
        </p:blipFill>
        <p:spPr>
          <a:xfrm>
            <a:off x="-48075" y="0"/>
            <a:ext cx="9144001" cy="6857999"/>
          </a:xfrm>
          <a:prstGeom prst="rect">
            <a:avLst/>
          </a:prstGeom>
          <a:noFill/>
          <a:ln w="9525" cap="flat" cmpd="sng">
            <a:solidFill>
              <a:srgbClr val="D9D9D9"/>
            </a:solidFill>
            <a:prstDash val="solid"/>
            <a:round/>
            <a:headEnd type="none" w="sm" len="sm"/>
            <a:tailEnd type="none" w="sm" len="sm"/>
          </a:ln>
        </p:spPr>
      </p:pic>
      <p:sp>
        <p:nvSpPr>
          <p:cNvPr id="359" name="Google Shape;359;g143731af438_0_83"/>
          <p:cNvSpPr txBox="1">
            <a:spLocks noGrp="1"/>
          </p:cNvSpPr>
          <p:nvPr>
            <p:ph type="ctrTitle" idx="4294967295"/>
          </p:nvPr>
        </p:nvSpPr>
        <p:spPr>
          <a:xfrm>
            <a:off x="9095925" y="1589975"/>
            <a:ext cx="3106200" cy="2640300"/>
          </a:xfrm>
          <a:prstGeom prst="rect">
            <a:avLst/>
          </a:prstGeom>
          <a:noFill/>
          <a:ln>
            <a:noFill/>
          </a:ln>
        </p:spPr>
        <p:txBody>
          <a:bodyPr spcFirstLastPara="1" wrap="square" lIns="91425" tIns="45700" rIns="91425" bIns="45700" anchor="b" anchorCtr="0">
            <a:normAutofit/>
          </a:bodyPr>
          <a:lstStyle/>
          <a:p>
            <a:pPr marL="0" lvl="0" indent="0" algn="ctr" rtl="0">
              <a:lnSpc>
                <a:spcPct val="110000"/>
              </a:lnSpc>
              <a:spcBef>
                <a:spcPts val="0"/>
              </a:spcBef>
              <a:spcAft>
                <a:spcPts val="0"/>
              </a:spcAft>
              <a:buClr>
                <a:srgbClr val="262626"/>
              </a:buClr>
              <a:buSzPts val="2400"/>
              <a:buFont typeface="Arial"/>
              <a:buNone/>
            </a:pPr>
            <a:r>
              <a:rPr lang="de" sz="4700">
                <a:latin typeface="Spectral"/>
                <a:ea typeface="Spectral"/>
                <a:cs typeface="Spectral"/>
                <a:sym typeface="Spectral"/>
              </a:rPr>
              <a:t>Echo und Narzissus</a:t>
            </a:r>
            <a:endParaRPr sz="5100">
              <a:latin typeface="Spectral"/>
              <a:ea typeface="Spectral"/>
              <a:cs typeface="Spectral"/>
              <a:sym typeface="Spectral"/>
            </a:endParaRPr>
          </a:p>
        </p:txBody>
      </p:sp>
      <p:sp>
        <p:nvSpPr>
          <p:cNvPr id="360" name="Google Shape;360;g143731af438_0_83"/>
          <p:cNvSpPr txBox="1"/>
          <p:nvPr/>
        </p:nvSpPr>
        <p:spPr>
          <a:xfrm>
            <a:off x="9095925" y="6116100"/>
            <a:ext cx="31062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800">
                <a:latin typeface="Times New Roman"/>
                <a:ea typeface="Times New Roman"/>
                <a:cs typeface="Times New Roman"/>
                <a:sym typeface="Times New Roman"/>
              </a:rPr>
              <a:t>Abbildung 2: Nicolas Poussin, </a:t>
            </a:r>
            <a:r>
              <a:rPr lang="de" sz="1800">
                <a:solidFill>
                  <a:srgbClr val="262626"/>
                </a:solidFill>
                <a:latin typeface="Times New Roman"/>
                <a:ea typeface="Times New Roman"/>
                <a:cs typeface="Times New Roman"/>
                <a:sym typeface="Times New Roman"/>
              </a:rPr>
              <a:t>„</a:t>
            </a:r>
            <a:r>
              <a:rPr lang="de" sz="1800">
                <a:latin typeface="Times New Roman"/>
                <a:ea typeface="Times New Roman"/>
                <a:cs typeface="Times New Roman"/>
                <a:sym typeface="Times New Roman"/>
              </a:rPr>
              <a:t>Echo und Narzissus” (1627)</a:t>
            </a:r>
            <a:endParaRPr sz="1800">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143731af438_0_25"/>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Vermärchlichung: Echo und Narzissus</a:t>
            </a:r>
            <a:endParaRPr sz="3000">
              <a:latin typeface="Spectral"/>
              <a:ea typeface="Spectral"/>
              <a:cs typeface="Spectral"/>
              <a:sym typeface="Spectral"/>
            </a:endParaRPr>
          </a:p>
        </p:txBody>
      </p:sp>
      <p:sp>
        <p:nvSpPr>
          <p:cNvPr id="366" name="Google Shape;366;g143731af438_0_25"/>
          <p:cNvSpPr/>
          <p:nvPr/>
        </p:nvSpPr>
        <p:spPr>
          <a:xfrm>
            <a:off x="496375" y="4431300"/>
            <a:ext cx="5642700" cy="235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g143731af438_0_25"/>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b="0">
                <a:latin typeface="Times New Roman"/>
                <a:ea typeface="Times New Roman"/>
                <a:cs typeface="Times New Roman"/>
                <a:sym typeface="Times New Roman"/>
              </a:rPr>
              <a:t>(Ov. III 505-507)</a:t>
            </a:r>
            <a:endParaRPr/>
          </a:p>
        </p:txBody>
      </p:sp>
      <p:sp>
        <p:nvSpPr>
          <p:cNvPr id="368" name="Google Shape;368;g143731af438_0_25"/>
          <p:cNvSpPr txBox="1">
            <a:spLocks noGrp="1"/>
          </p:cNvSpPr>
          <p:nvPr>
            <p:ph type="body" idx="2"/>
          </p:nvPr>
        </p:nvSpPr>
        <p:spPr>
          <a:xfrm>
            <a:off x="670175" y="2565400"/>
            <a:ext cx="5250600" cy="4292700"/>
          </a:xfrm>
          <a:prstGeom prst="rect">
            <a:avLst/>
          </a:prstGeom>
          <a:noFill/>
          <a:ln>
            <a:noFill/>
          </a:ln>
        </p:spPr>
        <p:txBody>
          <a:bodyPr spcFirstLastPara="1" wrap="square" lIns="91425" tIns="45700" rIns="91425" bIns="45700" anchor="t" anchorCtr="0">
            <a:normAutofit/>
          </a:bodyPr>
          <a:lstStyle/>
          <a:p>
            <a:pPr marL="0" marR="0" lvl="0" indent="0" algn="l" rtl="0">
              <a:lnSpc>
                <a:spcPct val="115000"/>
              </a:lnSpc>
              <a:spcBef>
                <a:spcPts val="1000"/>
              </a:spcBef>
              <a:spcAft>
                <a:spcPts val="0"/>
              </a:spcAft>
              <a:buClr>
                <a:srgbClr val="262626"/>
              </a:buClr>
              <a:buSzPts val="1600"/>
              <a:buNone/>
            </a:pPr>
            <a:r>
              <a:rPr lang="de" i="1">
                <a:latin typeface="Times New Roman"/>
                <a:ea typeface="Times New Roman"/>
                <a:cs typeface="Times New Roman"/>
                <a:sym typeface="Times New Roman"/>
              </a:rPr>
              <a:t>planxere sorores</a:t>
            </a:r>
            <a:endParaRPr i="1">
              <a:latin typeface="Times New Roman"/>
              <a:ea typeface="Times New Roman"/>
              <a:cs typeface="Times New Roman"/>
              <a:sym typeface="Times New Roman"/>
            </a:endParaRPr>
          </a:p>
          <a:p>
            <a:pPr marL="0" marR="0" lvl="0" indent="0" algn="l" rtl="0">
              <a:lnSpc>
                <a:spcPct val="115000"/>
              </a:lnSpc>
              <a:spcBef>
                <a:spcPts val="1000"/>
              </a:spcBef>
              <a:spcAft>
                <a:spcPts val="0"/>
              </a:spcAft>
              <a:buClr>
                <a:srgbClr val="262626"/>
              </a:buClr>
              <a:buSzPts val="1600"/>
              <a:buFont typeface="Arial"/>
              <a:buNone/>
            </a:pPr>
            <a:r>
              <a:rPr lang="de" b="1" i="1">
                <a:latin typeface="Times New Roman"/>
                <a:ea typeface="Times New Roman"/>
                <a:cs typeface="Times New Roman"/>
                <a:sym typeface="Times New Roman"/>
              </a:rPr>
              <a:t>naides</a:t>
            </a:r>
            <a:r>
              <a:rPr lang="de" i="1">
                <a:latin typeface="Times New Roman"/>
                <a:ea typeface="Times New Roman"/>
                <a:cs typeface="Times New Roman"/>
                <a:sym typeface="Times New Roman"/>
              </a:rPr>
              <a:t> et sectos fratri posuere capillos,</a:t>
            </a:r>
            <a:endParaRPr i="1">
              <a:latin typeface="Times New Roman"/>
              <a:ea typeface="Times New Roman"/>
              <a:cs typeface="Times New Roman"/>
              <a:sym typeface="Times New Roman"/>
            </a:endParaRPr>
          </a:p>
          <a:p>
            <a:pPr marL="0" marR="0" lvl="0" indent="0" algn="l" rtl="0">
              <a:lnSpc>
                <a:spcPct val="115000"/>
              </a:lnSpc>
              <a:spcBef>
                <a:spcPts val="1000"/>
              </a:spcBef>
              <a:spcAft>
                <a:spcPts val="0"/>
              </a:spcAft>
              <a:buClr>
                <a:srgbClr val="262626"/>
              </a:buClr>
              <a:buSzPts val="1600"/>
              <a:buNone/>
            </a:pPr>
            <a:r>
              <a:rPr lang="de" i="1">
                <a:latin typeface="Times New Roman"/>
                <a:ea typeface="Times New Roman"/>
                <a:cs typeface="Times New Roman"/>
                <a:sym typeface="Times New Roman"/>
              </a:rPr>
              <a:t>planxerunt </a:t>
            </a:r>
            <a:r>
              <a:rPr lang="de" b="1" i="1">
                <a:latin typeface="Times New Roman"/>
                <a:ea typeface="Times New Roman"/>
                <a:cs typeface="Times New Roman"/>
                <a:sym typeface="Times New Roman"/>
              </a:rPr>
              <a:t>dryades</a:t>
            </a:r>
            <a:r>
              <a:rPr lang="de" i="1">
                <a:latin typeface="Times New Roman"/>
                <a:ea typeface="Times New Roman"/>
                <a:cs typeface="Times New Roman"/>
                <a:sym typeface="Times New Roman"/>
              </a:rPr>
              <a:t>; plangentibus adsonat Echo.</a:t>
            </a:r>
            <a:endParaRPr b="1" i="1">
              <a:latin typeface="Times New Roman"/>
              <a:ea typeface="Times New Roman"/>
              <a:cs typeface="Times New Roman"/>
              <a:sym typeface="Times New Roman"/>
            </a:endParaRPr>
          </a:p>
          <a:p>
            <a:pPr marL="0" lvl="0" indent="0" algn="l" rtl="0">
              <a:lnSpc>
                <a:spcPct val="115000"/>
              </a:lnSpc>
              <a:spcBef>
                <a:spcPts val="1000"/>
              </a:spcBef>
              <a:spcAft>
                <a:spcPts val="0"/>
              </a:spcAft>
              <a:buClr>
                <a:srgbClr val="262626"/>
              </a:buClr>
              <a:buSzPts val="1600"/>
              <a:buNone/>
            </a:pPr>
            <a:endParaRPr b="1">
              <a:latin typeface="Times New Roman"/>
              <a:ea typeface="Times New Roman"/>
              <a:cs typeface="Times New Roman"/>
              <a:sym typeface="Times New Roman"/>
            </a:endParaRPr>
          </a:p>
          <a:p>
            <a:pPr marL="0" lvl="0" indent="0" algn="l" rtl="0">
              <a:lnSpc>
                <a:spcPct val="115000"/>
              </a:lnSpc>
              <a:spcBef>
                <a:spcPts val="1000"/>
              </a:spcBef>
              <a:spcAft>
                <a:spcPts val="0"/>
              </a:spcAft>
              <a:buClr>
                <a:srgbClr val="262626"/>
              </a:buClr>
              <a:buSzPts val="1600"/>
              <a:buNone/>
            </a:pPr>
            <a:r>
              <a:rPr lang="de" b="1">
                <a:latin typeface="Times New Roman"/>
                <a:ea typeface="Times New Roman"/>
                <a:cs typeface="Times New Roman"/>
                <a:sym typeface="Times New Roman"/>
              </a:rPr>
              <a:t>Übersetzung</a:t>
            </a:r>
            <a:br>
              <a:rPr lang="de" b="1">
                <a:latin typeface="Times New Roman"/>
                <a:ea typeface="Times New Roman"/>
                <a:cs typeface="Times New Roman"/>
                <a:sym typeface="Times New Roman"/>
              </a:rPr>
            </a:br>
            <a:r>
              <a:rPr lang="de">
                <a:latin typeface="Times New Roman"/>
                <a:ea typeface="Times New Roman"/>
                <a:cs typeface="Times New Roman"/>
                <a:sym typeface="Times New Roman"/>
              </a:rPr>
              <a:t>Es beklagen ihn seine Schwestern, die Najaden und weihten ihrem Bruder die abgeschnittenen Locken, es beklagen ihn auch die Dryaden, und in die Klage stimmt Echo mit ein.</a:t>
            </a:r>
            <a:endParaRPr>
              <a:latin typeface="Times New Roman"/>
              <a:ea typeface="Times New Roman"/>
              <a:cs typeface="Times New Roman"/>
              <a:sym typeface="Times New Roman"/>
            </a:endParaRPr>
          </a:p>
        </p:txBody>
      </p:sp>
      <p:sp>
        <p:nvSpPr>
          <p:cNvPr id="369" name="Google Shape;369;g143731af438_0_25"/>
          <p:cNvSpPr txBox="1">
            <a:spLocks noGrp="1"/>
          </p:cNvSpPr>
          <p:nvPr>
            <p:ph type="body" idx="3"/>
          </p:nvPr>
        </p:nvSpPr>
        <p:spPr>
          <a:xfrm>
            <a:off x="63779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latin typeface="Times New Roman" panose="02020603050405020304" pitchFamily="18" charset="0"/>
                <a:cs typeface="Times New Roman" panose="02020603050405020304" pitchFamily="18" charset="0"/>
              </a:rPr>
              <a:t>(</a:t>
            </a:r>
            <a:r>
              <a:rPr lang="de" b="0">
                <a:latin typeface="Times New Roman"/>
                <a:ea typeface="Times New Roman"/>
                <a:cs typeface="Times New Roman"/>
                <a:sym typeface="Times New Roman"/>
              </a:rPr>
              <a:t>W. III 1221-1228</a:t>
            </a:r>
            <a:r>
              <a:rPr lang="de" b="0"/>
              <a:t>)</a:t>
            </a:r>
            <a:endParaRPr b="0">
              <a:latin typeface="Times New Roman"/>
              <a:ea typeface="Times New Roman"/>
              <a:cs typeface="Times New Roman"/>
              <a:sym typeface="Times New Roman"/>
            </a:endParaRPr>
          </a:p>
        </p:txBody>
      </p:sp>
      <p:sp>
        <p:nvSpPr>
          <p:cNvPr id="370" name="Google Shape;370;g143731af438_0_25"/>
          <p:cNvSpPr txBox="1">
            <a:spLocks noGrp="1"/>
          </p:cNvSpPr>
          <p:nvPr>
            <p:ph type="body" idx="4"/>
          </p:nvPr>
        </p:nvSpPr>
        <p:spPr>
          <a:xfrm>
            <a:off x="6377940" y="2565400"/>
            <a:ext cx="5016900" cy="35595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1600"/>
              <a:buNone/>
            </a:pPr>
            <a:r>
              <a:rPr lang="de" i="1">
                <a:latin typeface="Times New Roman"/>
                <a:ea typeface="Times New Roman"/>
                <a:cs typeface="Times New Roman"/>
                <a:sym typeface="Times New Roman"/>
              </a:rPr>
              <a:t>Damit lag er nider und starb</a:t>
            </a:r>
            <a:endParaRPr i="1"/>
          </a:p>
          <a:p>
            <a:pPr marL="0" lvl="0" indent="0" algn="l" rtl="0">
              <a:spcBef>
                <a:spcPts val="1000"/>
              </a:spcBef>
              <a:spcAft>
                <a:spcPts val="0"/>
              </a:spcAft>
              <a:buClr>
                <a:srgbClr val="262626"/>
              </a:buClr>
              <a:buSzPts val="1600"/>
              <a:buNone/>
            </a:pPr>
            <a:r>
              <a:rPr lang="de" i="1">
                <a:latin typeface="Times New Roman"/>
                <a:ea typeface="Times New Roman"/>
                <a:cs typeface="Times New Roman"/>
                <a:sym typeface="Times New Roman"/>
              </a:rPr>
              <a:t>Was Goͤttin vor umb in gewarb</a:t>
            </a:r>
            <a:endParaRPr i="1"/>
          </a:p>
          <a:p>
            <a:pPr marL="0" lvl="0" indent="0" algn="l" rtl="0">
              <a:spcBef>
                <a:spcPts val="1000"/>
              </a:spcBef>
              <a:spcAft>
                <a:spcPts val="0"/>
              </a:spcAft>
              <a:buClr>
                <a:srgbClr val="262626"/>
              </a:buClr>
              <a:buSzPts val="1600"/>
              <a:buNone/>
            </a:pPr>
            <a:r>
              <a:rPr lang="de" i="1">
                <a:latin typeface="Times New Roman"/>
                <a:ea typeface="Times New Roman"/>
                <a:cs typeface="Times New Roman"/>
                <a:sym typeface="Times New Roman"/>
              </a:rPr>
              <a:t>Von Wassern / Bergen und von Welden</a:t>
            </a:r>
            <a:endParaRPr i="1"/>
          </a:p>
          <a:p>
            <a:pPr marL="0" lvl="0" indent="0" algn="l" rtl="0">
              <a:spcBef>
                <a:spcPts val="1000"/>
              </a:spcBef>
              <a:spcAft>
                <a:spcPts val="0"/>
              </a:spcAft>
              <a:buClr>
                <a:srgbClr val="262626"/>
              </a:buClr>
              <a:buSzPts val="1600"/>
              <a:buNone/>
            </a:pPr>
            <a:r>
              <a:rPr lang="de" i="1">
                <a:latin typeface="Times New Roman"/>
                <a:ea typeface="Times New Roman"/>
                <a:cs typeface="Times New Roman"/>
                <a:sym typeface="Times New Roman"/>
              </a:rPr>
              <a:t>Fast kleglich sie sich umb in stelten</a:t>
            </a:r>
            <a:endParaRPr i="1"/>
          </a:p>
          <a:p>
            <a:pPr marL="0" lvl="0" indent="0" algn="l" rtl="0">
              <a:spcBef>
                <a:spcPts val="1000"/>
              </a:spcBef>
              <a:spcAft>
                <a:spcPts val="0"/>
              </a:spcAft>
              <a:buClr>
                <a:srgbClr val="262626"/>
              </a:buClr>
              <a:buSzPts val="1600"/>
              <a:buNone/>
            </a:pPr>
            <a:r>
              <a:rPr lang="de" b="1" i="1">
                <a:latin typeface="Times New Roman"/>
                <a:ea typeface="Times New Roman"/>
                <a:cs typeface="Times New Roman"/>
                <a:sym typeface="Times New Roman"/>
              </a:rPr>
              <a:t>Sie machten umb in eynen ring</a:t>
            </a:r>
            <a:endParaRPr b="1" i="1"/>
          </a:p>
          <a:p>
            <a:pPr marL="0" lvl="0" indent="0" algn="l" rtl="0">
              <a:spcBef>
                <a:spcPts val="1000"/>
              </a:spcBef>
              <a:spcAft>
                <a:spcPts val="0"/>
              </a:spcAft>
              <a:buClr>
                <a:srgbClr val="262626"/>
              </a:buClr>
              <a:buSzPts val="1600"/>
              <a:buNone/>
            </a:pPr>
            <a:r>
              <a:rPr lang="de" i="1">
                <a:latin typeface="Times New Roman"/>
                <a:ea typeface="Times New Roman"/>
                <a:cs typeface="Times New Roman"/>
                <a:sym typeface="Times New Roman"/>
              </a:rPr>
              <a:t>Und weynten seer umb den jüngling</a:t>
            </a:r>
            <a:endParaRPr i="1"/>
          </a:p>
          <a:p>
            <a:pPr marL="0" lvl="0" indent="0" algn="l" rtl="0">
              <a:spcBef>
                <a:spcPts val="1000"/>
              </a:spcBef>
              <a:spcAft>
                <a:spcPts val="0"/>
              </a:spcAft>
              <a:buClr>
                <a:srgbClr val="262626"/>
              </a:buClr>
              <a:buSzPts val="1600"/>
              <a:buNone/>
            </a:pPr>
            <a:r>
              <a:rPr lang="de" i="1">
                <a:latin typeface="Times New Roman"/>
                <a:ea typeface="Times New Roman"/>
                <a:cs typeface="Times New Roman"/>
                <a:sym typeface="Times New Roman"/>
              </a:rPr>
              <a:t>Die </a:t>
            </a:r>
            <a:r>
              <a:rPr lang="de" b="1" i="1">
                <a:latin typeface="Times New Roman"/>
                <a:ea typeface="Times New Roman"/>
                <a:cs typeface="Times New Roman"/>
                <a:sym typeface="Times New Roman"/>
              </a:rPr>
              <a:t>waltgoͤttin und feyen all</a:t>
            </a:r>
            <a:endParaRPr b="1" i="1"/>
          </a:p>
          <a:p>
            <a:pPr marL="0" lvl="0" indent="0" algn="l" rtl="0">
              <a:spcBef>
                <a:spcPts val="1000"/>
              </a:spcBef>
              <a:spcAft>
                <a:spcPts val="0"/>
              </a:spcAft>
              <a:buClr>
                <a:srgbClr val="262626"/>
              </a:buClr>
              <a:buSzPts val="1600"/>
              <a:buNone/>
            </a:pPr>
            <a:r>
              <a:rPr lang="de" i="1">
                <a:latin typeface="Times New Roman"/>
                <a:ea typeface="Times New Roman"/>
                <a:cs typeface="Times New Roman"/>
                <a:sym typeface="Times New Roman"/>
              </a:rPr>
              <a:t>Klagten in sehr</a:t>
            </a:r>
            <a:endParaRPr i="1">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g143731af438_0_227"/>
          <p:cNvPicPr preferRelativeResize="0"/>
          <p:nvPr/>
        </p:nvPicPr>
        <p:blipFill>
          <a:blip r:embed="rId3">
            <a:alphaModFix/>
          </a:blip>
          <a:stretch>
            <a:fillRect/>
          </a:stretch>
        </p:blipFill>
        <p:spPr>
          <a:xfrm>
            <a:off x="152400" y="152400"/>
            <a:ext cx="8401539" cy="6553200"/>
          </a:xfrm>
          <a:prstGeom prst="rect">
            <a:avLst/>
          </a:prstGeom>
          <a:noFill/>
          <a:ln>
            <a:noFill/>
          </a:ln>
        </p:spPr>
      </p:pic>
      <p:sp>
        <p:nvSpPr>
          <p:cNvPr id="377" name="Google Shape;377;g143731af438_0_227"/>
          <p:cNvSpPr txBox="1">
            <a:spLocks noGrp="1"/>
          </p:cNvSpPr>
          <p:nvPr>
            <p:ph type="ctrTitle" idx="4294967295"/>
          </p:nvPr>
        </p:nvSpPr>
        <p:spPr>
          <a:xfrm>
            <a:off x="8553950" y="0"/>
            <a:ext cx="3648300" cy="4615500"/>
          </a:xfrm>
          <a:prstGeom prst="rect">
            <a:avLst/>
          </a:prstGeom>
          <a:noFill/>
          <a:ln>
            <a:noFill/>
          </a:ln>
        </p:spPr>
        <p:txBody>
          <a:bodyPr spcFirstLastPara="1" wrap="square" lIns="91425" tIns="45700" rIns="91425" bIns="45700" anchor="b" anchorCtr="0">
            <a:normAutofit/>
          </a:bodyPr>
          <a:lstStyle/>
          <a:p>
            <a:pPr marL="0" lvl="0" indent="0" algn="ctr" rtl="0">
              <a:lnSpc>
                <a:spcPct val="110000"/>
              </a:lnSpc>
              <a:spcBef>
                <a:spcPts val="0"/>
              </a:spcBef>
              <a:spcAft>
                <a:spcPts val="0"/>
              </a:spcAft>
              <a:buClr>
                <a:srgbClr val="262626"/>
              </a:buClr>
              <a:buSzPts val="2400"/>
              <a:buFont typeface="Arial"/>
              <a:buNone/>
            </a:pPr>
            <a:r>
              <a:rPr lang="de" sz="4700">
                <a:latin typeface="Spectral"/>
                <a:ea typeface="Spectral"/>
                <a:cs typeface="Spectral"/>
                <a:sym typeface="Spectral"/>
              </a:rPr>
              <a:t>Perseus und Andromeda</a:t>
            </a:r>
            <a:endParaRPr sz="5100">
              <a:latin typeface="Spectral"/>
              <a:ea typeface="Spectral"/>
              <a:cs typeface="Spectral"/>
              <a:sym typeface="Spectral"/>
            </a:endParaRPr>
          </a:p>
        </p:txBody>
      </p:sp>
      <p:sp>
        <p:nvSpPr>
          <p:cNvPr id="378" name="Google Shape;378;g143731af438_0_227"/>
          <p:cNvSpPr txBox="1"/>
          <p:nvPr/>
        </p:nvSpPr>
        <p:spPr>
          <a:xfrm>
            <a:off x="8553950" y="5842200"/>
            <a:ext cx="36483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800">
                <a:latin typeface="Times New Roman"/>
                <a:ea typeface="Times New Roman"/>
                <a:cs typeface="Times New Roman"/>
                <a:sym typeface="Times New Roman"/>
              </a:rPr>
              <a:t>Abbildung 3: Charles-André van Loo, </a:t>
            </a:r>
            <a:r>
              <a:rPr lang="de" sz="1800">
                <a:solidFill>
                  <a:srgbClr val="262626"/>
                </a:solidFill>
                <a:latin typeface="Times New Roman"/>
                <a:ea typeface="Times New Roman"/>
                <a:cs typeface="Times New Roman"/>
                <a:sym typeface="Times New Roman"/>
              </a:rPr>
              <a:t>„</a:t>
            </a:r>
            <a:r>
              <a:rPr lang="de" sz="1800">
                <a:solidFill>
                  <a:schemeClr val="dk1"/>
                </a:solidFill>
                <a:latin typeface="Times New Roman"/>
                <a:ea typeface="Times New Roman"/>
                <a:cs typeface="Times New Roman"/>
                <a:sym typeface="Times New Roman"/>
              </a:rPr>
              <a:t>Perseus and Andromeda”</a:t>
            </a:r>
            <a:r>
              <a:rPr lang="de" sz="1800">
                <a:latin typeface="Times New Roman"/>
                <a:ea typeface="Times New Roman"/>
                <a:cs typeface="Times New Roman"/>
                <a:sym typeface="Times New Roman"/>
              </a:rPr>
              <a:t> (1735-40)</a:t>
            </a:r>
            <a:endParaRPr sz="1800">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143731af438_0_232"/>
          <p:cNvSpPr/>
          <p:nvPr/>
        </p:nvSpPr>
        <p:spPr>
          <a:xfrm>
            <a:off x="614375" y="4079625"/>
            <a:ext cx="6332100" cy="2748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g143731af438_0_232"/>
          <p:cNvSpPr txBox="1">
            <a:spLocks noGrp="1"/>
          </p:cNvSpPr>
          <p:nvPr>
            <p:ph type="body" idx="2"/>
          </p:nvPr>
        </p:nvSpPr>
        <p:spPr>
          <a:xfrm>
            <a:off x="599825" y="2569300"/>
            <a:ext cx="6518100" cy="4529700"/>
          </a:xfrm>
          <a:prstGeom prst="rect">
            <a:avLst/>
          </a:prstGeom>
          <a:noFill/>
          <a:ln>
            <a:noFill/>
          </a:ln>
        </p:spPr>
        <p:txBody>
          <a:bodyPr spcFirstLastPara="1" wrap="square" lIns="91425" tIns="45700" rIns="91425" bIns="45700" anchor="t" anchorCtr="0">
            <a:normAutofit/>
          </a:bodyPr>
          <a:lstStyle/>
          <a:p>
            <a:pPr marL="101600" marR="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veniensque inmenso belua ponto</a:t>
            </a:r>
            <a:endParaRPr i="1">
              <a:latin typeface="Times New Roman"/>
              <a:ea typeface="Times New Roman"/>
              <a:cs typeface="Times New Roman"/>
              <a:sym typeface="Times New Roman"/>
            </a:endParaRPr>
          </a:p>
          <a:p>
            <a:pPr marL="101600" marR="0" lvl="0" indent="0" algn="l" rtl="0">
              <a:lnSpc>
                <a:spcPct val="150000"/>
              </a:lnSpc>
              <a:spcBef>
                <a:spcPts val="0"/>
              </a:spcBef>
              <a:spcAft>
                <a:spcPts val="0"/>
              </a:spcAft>
              <a:buClr>
                <a:srgbClr val="262626"/>
              </a:buClr>
              <a:buSzPts val="1600"/>
              <a:buNone/>
            </a:pPr>
            <a:r>
              <a:rPr lang="de" i="1">
                <a:latin typeface="Times New Roman"/>
                <a:ea typeface="Times New Roman"/>
                <a:cs typeface="Times New Roman"/>
                <a:sym typeface="Times New Roman"/>
              </a:rPr>
              <a:t>inminet et latum sub pectore possidet aequor. </a:t>
            </a:r>
            <a:endParaRPr i="1">
              <a:latin typeface="Times New Roman"/>
              <a:ea typeface="Times New Roman"/>
              <a:cs typeface="Times New Roman"/>
              <a:sym typeface="Times New Roman"/>
            </a:endParaRPr>
          </a:p>
          <a:p>
            <a:pPr marL="0" marR="0" lvl="0" indent="0" algn="l" rtl="0">
              <a:lnSpc>
                <a:spcPct val="150000"/>
              </a:lnSpc>
              <a:spcBef>
                <a:spcPts val="0"/>
              </a:spcBef>
              <a:spcAft>
                <a:spcPts val="0"/>
              </a:spcAft>
              <a:buClr>
                <a:srgbClr val="262626"/>
              </a:buClr>
              <a:buSzPts val="1600"/>
              <a:buNone/>
            </a:pPr>
            <a:endParaRPr>
              <a:latin typeface="Times New Roman"/>
              <a:ea typeface="Times New Roman"/>
              <a:cs typeface="Times New Roman"/>
              <a:sym typeface="Times New Roman"/>
            </a:endParaRPr>
          </a:p>
          <a:p>
            <a:pPr marL="0" marR="0" lvl="0" indent="0" algn="l" rtl="0">
              <a:lnSpc>
                <a:spcPct val="150000"/>
              </a:lnSpc>
              <a:spcBef>
                <a:spcPts val="0"/>
              </a:spcBef>
              <a:spcAft>
                <a:spcPts val="0"/>
              </a:spcAft>
              <a:buClr>
                <a:srgbClr val="262626"/>
              </a:buClr>
              <a:buSzPts val="1600"/>
              <a:buNone/>
            </a:pPr>
            <a:endParaRPr>
              <a:latin typeface="Times New Roman"/>
              <a:ea typeface="Times New Roman"/>
              <a:cs typeface="Times New Roman"/>
              <a:sym typeface="Times New Roman"/>
            </a:endParaRPr>
          </a:p>
          <a:p>
            <a:pPr marL="228600" lvl="0" indent="-127000" algn="l" rtl="0">
              <a:lnSpc>
                <a:spcPct val="150000"/>
              </a:lnSpc>
              <a:spcBef>
                <a:spcPts val="0"/>
              </a:spcBef>
              <a:spcAft>
                <a:spcPts val="0"/>
              </a:spcAft>
              <a:buClr>
                <a:srgbClr val="262626"/>
              </a:buClr>
              <a:buSzPts val="1600"/>
              <a:buNone/>
            </a:pPr>
            <a:r>
              <a:rPr lang="de" b="1">
                <a:latin typeface="Times New Roman"/>
                <a:ea typeface="Times New Roman"/>
                <a:cs typeface="Times New Roman"/>
                <a:sym typeface="Times New Roman"/>
              </a:rPr>
              <a:t>Übersetzung</a:t>
            </a:r>
            <a:endParaRPr b="1">
              <a:latin typeface="Times New Roman"/>
              <a:ea typeface="Times New Roman"/>
              <a:cs typeface="Times New Roman"/>
              <a:sym typeface="Times New Roman"/>
            </a:endParaRPr>
          </a:p>
          <a:p>
            <a:pPr marL="101600" marR="0" lvl="0" indent="0" algn="l" rtl="0">
              <a:lnSpc>
                <a:spcPct val="150000"/>
              </a:lnSpc>
              <a:spcBef>
                <a:spcPts val="0"/>
              </a:spcBef>
              <a:spcAft>
                <a:spcPts val="0"/>
              </a:spcAft>
              <a:buClr>
                <a:srgbClr val="262626"/>
              </a:buClr>
              <a:buSzPts val="1600"/>
              <a:buFont typeface="Arial"/>
              <a:buNone/>
            </a:pPr>
            <a:r>
              <a:rPr lang="de">
                <a:latin typeface="Times New Roman"/>
                <a:ea typeface="Times New Roman"/>
                <a:cs typeface="Times New Roman"/>
                <a:sym typeface="Times New Roman"/>
              </a:rPr>
              <a:t>Aber noch hatte sie nicht ihm alles verkündet, da rauschte</a:t>
            </a:r>
            <a:endParaRPr>
              <a:latin typeface="Times New Roman"/>
              <a:ea typeface="Times New Roman"/>
              <a:cs typeface="Times New Roman"/>
              <a:sym typeface="Times New Roman"/>
            </a:endParaRPr>
          </a:p>
          <a:p>
            <a:pPr marL="101600" marR="0" lvl="0" indent="0" algn="l" rtl="0">
              <a:lnSpc>
                <a:spcPct val="150000"/>
              </a:lnSpc>
              <a:spcBef>
                <a:spcPts val="0"/>
              </a:spcBef>
              <a:spcAft>
                <a:spcPts val="0"/>
              </a:spcAft>
              <a:buClr>
                <a:srgbClr val="262626"/>
              </a:buClr>
              <a:buSzPts val="1600"/>
              <a:buNone/>
            </a:pPr>
            <a:r>
              <a:rPr lang="de">
                <a:latin typeface="Times New Roman"/>
                <a:ea typeface="Times New Roman"/>
                <a:cs typeface="Times New Roman"/>
                <a:sym typeface="Times New Roman"/>
              </a:rPr>
              <a:t>Plötzlich die Flut, und hervor aus der unermesslichen Tiefe</a:t>
            </a:r>
            <a:endParaRPr>
              <a:latin typeface="Times New Roman"/>
              <a:ea typeface="Times New Roman"/>
              <a:cs typeface="Times New Roman"/>
              <a:sym typeface="Times New Roman"/>
            </a:endParaRPr>
          </a:p>
          <a:p>
            <a:pPr marL="101600" marR="0" lvl="0" indent="0" algn="l" rtl="0">
              <a:lnSpc>
                <a:spcPct val="150000"/>
              </a:lnSpc>
              <a:spcBef>
                <a:spcPts val="0"/>
              </a:spcBef>
              <a:spcAft>
                <a:spcPts val="0"/>
              </a:spcAft>
              <a:buClr>
                <a:srgbClr val="262626"/>
              </a:buClr>
              <a:buSzPts val="1600"/>
              <a:buNone/>
            </a:pPr>
            <a:r>
              <a:rPr lang="de">
                <a:latin typeface="Times New Roman"/>
                <a:ea typeface="Times New Roman"/>
                <a:cs typeface="Times New Roman"/>
                <a:sym typeface="Times New Roman"/>
              </a:rPr>
              <a:t>Taucht ein Getier und bedeckt mit der Brust weit reichend die Fläche.</a:t>
            </a:r>
            <a:endParaRPr>
              <a:latin typeface="Times New Roman"/>
              <a:ea typeface="Times New Roman"/>
              <a:cs typeface="Times New Roman"/>
              <a:sym typeface="Times New Roman"/>
            </a:endParaRPr>
          </a:p>
        </p:txBody>
      </p:sp>
      <p:sp>
        <p:nvSpPr>
          <p:cNvPr id="386" name="Google Shape;386;g143731af438_0_232"/>
          <p:cNvSpPr txBox="1">
            <a:spLocks noGrp="1"/>
          </p:cNvSpPr>
          <p:nvPr>
            <p:ph type="body" idx="4"/>
          </p:nvPr>
        </p:nvSpPr>
        <p:spPr>
          <a:xfrm>
            <a:off x="7098915" y="2645500"/>
            <a:ext cx="5016900" cy="3559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62626"/>
              </a:buClr>
              <a:buSzPts val="1600"/>
              <a:buNone/>
            </a:pPr>
            <a:r>
              <a:rPr lang="de" i="1">
                <a:latin typeface="Times New Roman"/>
                <a:ea typeface="Times New Roman"/>
                <a:cs typeface="Times New Roman"/>
                <a:sym typeface="Times New Roman"/>
              </a:rPr>
              <a:t>Inn dem beweget sich das Meer</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Und bracht eyn wallen mechtig groß</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Inn dem eyn Meerwunder her flos</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Gegen der magt deß gstalt und leib</a:t>
            </a:r>
            <a:endParaRPr i="1">
              <a:latin typeface="Times New Roman"/>
              <a:ea typeface="Times New Roman"/>
              <a:cs typeface="Times New Roman"/>
              <a:sym typeface="Times New Roman"/>
            </a:endParaRPr>
          </a:p>
          <a:p>
            <a:pPr marL="0" lvl="0" indent="0" algn="l" rtl="0">
              <a:lnSpc>
                <a:spcPct val="100000"/>
              </a:lnSpc>
              <a:spcBef>
                <a:spcPts val="1000"/>
              </a:spcBef>
              <a:spcAft>
                <a:spcPts val="0"/>
              </a:spcAft>
              <a:buClr>
                <a:srgbClr val="262626"/>
              </a:buClr>
              <a:buSzPts val="1600"/>
              <a:buNone/>
            </a:pPr>
            <a:r>
              <a:rPr lang="de" i="1">
                <a:latin typeface="Times New Roman"/>
                <a:ea typeface="Times New Roman"/>
                <a:cs typeface="Times New Roman"/>
                <a:sym typeface="Times New Roman"/>
              </a:rPr>
              <a:t>Was </a:t>
            </a:r>
            <a:r>
              <a:rPr lang="de" b="1" i="1">
                <a:latin typeface="Times New Roman"/>
                <a:ea typeface="Times New Roman"/>
                <a:cs typeface="Times New Roman"/>
                <a:sym typeface="Times New Roman"/>
              </a:rPr>
              <a:t>halb eyn fisch und halb eyn weib</a:t>
            </a:r>
            <a:endParaRPr i="1">
              <a:latin typeface="Times New Roman"/>
              <a:ea typeface="Times New Roman"/>
              <a:cs typeface="Times New Roman"/>
              <a:sym typeface="Times New Roman"/>
            </a:endParaRPr>
          </a:p>
        </p:txBody>
      </p:sp>
      <p:sp>
        <p:nvSpPr>
          <p:cNvPr id="387" name="Google Shape;387;g143731af438_0_232"/>
          <p:cNvSpPr txBox="1">
            <a:spLocks noGrp="1"/>
          </p:cNvSpPr>
          <p:nvPr>
            <p:ph type="title"/>
          </p:nvPr>
        </p:nvSpPr>
        <p:spPr>
          <a:xfrm>
            <a:off x="659950" y="457200"/>
            <a:ext cx="10353900" cy="12159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de" sz="3000">
                <a:latin typeface="Spectral"/>
                <a:ea typeface="Spectral"/>
                <a:cs typeface="Spectral"/>
                <a:sym typeface="Spectral"/>
              </a:rPr>
              <a:t>Vermärchlichung: Perseus und Andromeda </a:t>
            </a:r>
            <a:endParaRPr sz="3000">
              <a:latin typeface="Spectral"/>
              <a:ea typeface="Spectral"/>
              <a:cs typeface="Spectral"/>
              <a:sym typeface="Spectral"/>
            </a:endParaRPr>
          </a:p>
        </p:txBody>
      </p:sp>
      <p:sp>
        <p:nvSpPr>
          <p:cNvPr id="388" name="Google Shape;388;g143731af438_0_232"/>
          <p:cNvSpPr txBox="1">
            <a:spLocks noGrp="1"/>
          </p:cNvSpPr>
          <p:nvPr>
            <p:ph type="body" idx="1"/>
          </p:nvPr>
        </p:nvSpPr>
        <p:spPr>
          <a:xfrm>
            <a:off x="690563" y="1682819"/>
            <a:ext cx="4452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OVID </a:t>
            </a:r>
            <a:r>
              <a:rPr lang="de" sz="1900" b="0">
                <a:latin typeface="Times New Roman"/>
                <a:ea typeface="Times New Roman"/>
                <a:cs typeface="Times New Roman"/>
                <a:sym typeface="Times New Roman"/>
              </a:rPr>
              <a:t>(Ov. IV 689-690)</a:t>
            </a:r>
            <a:endParaRPr/>
          </a:p>
        </p:txBody>
      </p:sp>
      <p:sp>
        <p:nvSpPr>
          <p:cNvPr id="389" name="Google Shape;389;g143731af438_0_232"/>
          <p:cNvSpPr txBox="1">
            <a:spLocks noGrp="1"/>
          </p:cNvSpPr>
          <p:nvPr>
            <p:ph type="body" idx="3"/>
          </p:nvPr>
        </p:nvSpPr>
        <p:spPr>
          <a:xfrm>
            <a:off x="7063740" y="1682819"/>
            <a:ext cx="5016900" cy="82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262626"/>
              </a:buClr>
              <a:buSzPts val="1600"/>
              <a:buNone/>
            </a:pPr>
            <a:r>
              <a:rPr lang="de"/>
              <a:t>WICKRAM </a:t>
            </a:r>
            <a:r>
              <a:rPr lang="de" b="0">
                <a:latin typeface="Times New Roman" panose="02020603050405020304" pitchFamily="18" charset="0"/>
                <a:cs typeface="Times New Roman" panose="02020603050405020304" pitchFamily="18" charset="0"/>
              </a:rPr>
              <a:t>(</a:t>
            </a:r>
            <a:r>
              <a:rPr lang="de" b="0">
                <a:latin typeface="Times New Roman"/>
                <a:ea typeface="Times New Roman"/>
                <a:cs typeface="Times New Roman"/>
                <a:sym typeface="Times New Roman"/>
              </a:rPr>
              <a:t>W. IV 1288-1290)</a:t>
            </a:r>
            <a:endParaRPr b="0">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3"/>
        <p:cNvGrpSpPr/>
        <p:nvPr/>
      </p:nvGrpSpPr>
      <p:grpSpPr>
        <a:xfrm>
          <a:off x="0" y="0"/>
          <a:ext cx="0" cy="0"/>
          <a:chOff x="0" y="0"/>
          <a:chExt cx="0" cy="0"/>
        </a:xfrm>
      </p:grpSpPr>
      <p:pic>
        <p:nvPicPr>
          <p:cNvPr id="394" name="Google Shape;394;gfe04a8e395_1_86"/>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395" name="Google Shape;395;gfe04a8e395_1_8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6" name="Google Shape;396;gfe04a8e395_1_86"/>
          <p:cNvSpPr txBox="1">
            <a:spLocks noGrp="1"/>
          </p:cNvSpPr>
          <p:nvPr>
            <p:ph type="title"/>
          </p:nvPr>
        </p:nvSpPr>
        <p:spPr>
          <a:xfrm>
            <a:off x="2042560" y="2990300"/>
            <a:ext cx="8106900" cy="2010300"/>
          </a:xfrm>
          <a:prstGeom prst="rect">
            <a:avLst/>
          </a:prstGeom>
          <a:noFill/>
          <a:ln>
            <a:noFill/>
          </a:ln>
        </p:spPr>
        <p:txBody>
          <a:bodyPr spcFirstLastPara="1" wrap="square" lIns="91425" tIns="45700" rIns="91425" bIns="45700" anchor="b" anchorCtr="0">
            <a:normAutofit/>
          </a:bodyPr>
          <a:lstStyle/>
          <a:p>
            <a:pPr marL="0" lvl="0" indent="0" algn="ctr" rtl="0">
              <a:lnSpc>
                <a:spcPct val="150000"/>
              </a:lnSpc>
              <a:spcBef>
                <a:spcPts val="0"/>
              </a:spcBef>
              <a:spcAft>
                <a:spcPts val="0"/>
              </a:spcAft>
              <a:buClr>
                <a:srgbClr val="262626"/>
              </a:buClr>
              <a:buSzPts val="2800"/>
              <a:buFont typeface="Arial"/>
              <a:buNone/>
            </a:pPr>
            <a:r>
              <a:rPr lang="de" sz="3000">
                <a:latin typeface="Spectral"/>
                <a:ea typeface="Spectral"/>
                <a:cs typeface="Spectral"/>
                <a:sym typeface="Spectral"/>
              </a:rPr>
              <a:t>4. Die Auslegungen von Wickrams Text</a:t>
            </a:r>
            <a:br>
              <a:rPr lang="de" sz="3000">
                <a:latin typeface="Spectral"/>
                <a:ea typeface="Spectral"/>
                <a:cs typeface="Spectral"/>
                <a:sym typeface="Spectral"/>
              </a:rPr>
            </a:br>
            <a:r>
              <a:rPr lang="de" sz="3000">
                <a:latin typeface="Spectral"/>
                <a:ea typeface="Spectral"/>
                <a:cs typeface="Spectral"/>
                <a:sym typeface="Spectral"/>
              </a:rPr>
              <a:t> durch Gerhard Lorichius</a:t>
            </a:r>
            <a:endParaRPr sz="3000">
              <a:latin typeface="Spectral"/>
              <a:ea typeface="Spectral"/>
              <a:cs typeface="Spectral"/>
              <a:sym typeface="Spectral"/>
            </a:endParaRPr>
          </a:p>
          <a:p>
            <a:pPr marL="0" lvl="0" indent="0" algn="ctr" rtl="0">
              <a:lnSpc>
                <a:spcPct val="150000"/>
              </a:lnSpc>
              <a:spcBef>
                <a:spcPts val="0"/>
              </a:spcBef>
              <a:spcAft>
                <a:spcPts val="0"/>
              </a:spcAft>
              <a:buClr>
                <a:srgbClr val="262626"/>
              </a:buClr>
              <a:buSzPts val="2800"/>
              <a:buFont typeface="Arial"/>
              <a:buNone/>
            </a:pPr>
            <a:endParaRPr sz="3000">
              <a:latin typeface="Spectral"/>
              <a:ea typeface="Spectral"/>
              <a:cs typeface="Spectral"/>
              <a:sym typeface="Spectral"/>
            </a:endParaRPr>
          </a:p>
        </p:txBody>
      </p:sp>
      <p:sp>
        <p:nvSpPr>
          <p:cNvPr id="397" name="Google Shape;397;gfe04a8e395_1_86"/>
          <p:cNvSpPr/>
          <p:nvPr/>
        </p:nvSpPr>
        <p:spPr>
          <a:xfrm>
            <a:off x="0" y="5610"/>
            <a:ext cx="12192000" cy="1371351"/>
          </a:xfrm>
          <a:custGeom>
            <a:avLst/>
            <a:gdLst/>
            <a:ahLst/>
            <a:cxnLst/>
            <a:rect l="l" t="t" r="r" b="b"/>
            <a:pathLst>
              <a:path w="12192000" h="1008346" extrusionOk="0">
                <a:moveTo>
                  <a:pt x="0" y="0"/>
                </a:moveTo>
                <a:lnTo>
                  <a:pt x="12187583" y="0"/>
                </a:lnTo>
                <a:lnTo>
                  <a:pt x="12192000" y="65613"/>
                </a:lnTo>
                <a:lnTo>
                  <a:pt x="12192000" y="84629"/>
                </a:lnTo>
                <a:lnTo>
                  <a:pt x="12176433" y="86996"/>
                </a:lnTo>
                <a:cubicBezTo>
                  <a:pt x="12073182" y="101789"/>
                  <a:pt x="12117356" y="120931"/>
                  <a:pt x="11966438" y="112672"/>
                </a:cubicBezTo>
                <a:cubicBezTo>
                  <a:pt x="11964149" y="128655"/>
                  <a:pt x="11948882" y="132320"/>
                  <a:pt x="11916918" y="131001"/>
                </a:cubicBezTo>
                <a:cubicBezTo>
                  <a:pt x="11886791" y="145641"/>
                  <a:pt x="11820109" y="185794"/>
                  <a:pt x="11785675" y="200504"/>
                </a:cubicBezTo>
                <a:cubicBezTo>
                  <a:pt x="11767893" y="223073"/>
                  <a:pt x="11729657" y="198901"/>
                  <a:pt x="11710307" y="219266"/>
                </a:cubicBezTo>
                <a:lnTo>
                  <a:pt x="11488515" y="272573"/>
                </a:lnTo>
                <a:cubicBezTo>
                  <a:pt x="11451393" y="267628"/>
                  <a:pt x="11433126" y="277361"/>
                  <a:pt x="11419631" y="292041"/>
                </a:cubicBezTo>
                <a:cubicBezTo>
                  <a:pt x="11351766" y="302526"/>
                  <a:pt x="11316239" y="329144"/>
                  <a:pt x="11247844" y="350265"/>
                </a:cubicBezTo>
                <a:cubicBezTo>
                  <a:pt x="11176630" y="380253"/>
                  <a:pt x="11168845" y="398802"/>
                  <a:pt x="11126425" y="419544"/>
                </a:cubicBezTo>
                <a:lnTo>
                  <a:pt x="11017611" y="445382"/>
                </a:lnTo>
                <a:lnTo>
                  <a:pt x="10964524" y="459636"/>
                </a:lnTo>
                <a:lnTo>
                  <a:pt x="10937482" y="479175"/>
                </a:lnTo>
                <a:cubicBezTo>
                  <a:pt x="10928984" y="479690"/>
                  <a:pt x="10923663" y="480566"/>
                  <a:pt x="10920340" y="481765"/>
                </a:cubicBezTo>
                <a:cubicBezTo>
                  <a:pt x="10920271" y="481905"/>
                  <a:pt x="10920203" y="482045"/>
                  <a:pt x="10920133" y="482186"/>
                </a:cubicBezTo>
                <a:lnTo>
                  <a:pt x="10815604" y="500583"/>
                </a:lnTo>
                <a:lnTo>
                  <a:pt x="10736979" y="537354"/>
                </a:lnTo>
                <a:cubicBezTo>
                  <a:pt x="10701168" y="539251"/>
                  <a:pt x="10671225" y="526691"/>
                  <a:pt x="10697572" y="549656"/>
                </a:cubicBezTo>
                <a:cubicBezTo>
                  <a:pt x="10686217" y="550987"/>
                  <a:pt x="10680616" y="554110"/>
                  <a:pt x="10677680" y="558131"/>
                </a:cubicBezTo>
                <a:lnTo>
                  <a:pt x="10677187" y="559888"/>
                </a:lnTo>
                <a:lnTo>
                  <a:pt x="10588288" y="566845"/>
                </a:lnTo>
                <a:lnTo>
                  <a:pt x="10533913" y="565526"/>
                </a:lnTo>
                <a:lnTo>
                  <a:pt x="10427096" y="571439"/>
                </a:lnTo>
                <a:lnTo>
                  <a:pt x="10283366" y="601076"/>
                </a:lnTo>
                <a:cubicBezTo>
                  <a:pt x="10219534" y="608345"/>
                  <a:pt x="10191304" y="590560"/>
                  <a:pt x="10071988" y="612649"/>
                </a:cubicBezTo>
                <a:cubicBezTo>
                  <a:pt x="10057074" y="615410"/>
                  <a:pt x="10039347" y="619216"/>
                  <a:pt x="10019577" y="623784"/>
                </a:cubicBezTo>
                <a:lnTo>
                  <a:pt x="9996598" y="629362"/>
                </a:lnTo>
                <a:lnTo>
                  <a:pt x="9994226" y="629693"/>
                </a:lnTo>
                <a:cubicBezTo>
                  <a:pt x="9969462" y="631806"/>
                  <a:pt x="9926429" y="636434"/>
                  <a:pt x="9886928" y="637803"/>
                </a:cubicBezTo>
                <a:cubicBezTo>
                  <a:pt x="9846681" y="625129"/>
                  <a:pt x="9789914" y="647341"/>
                  <a:pt x="9757216" y="637903"/>
                </a:cubicBezTo>
                <a:lnTo>
                  <a:pt x="9630666" y="634301"/>
                </a:lnTo>
                <a:cubicBezTo>
                  <a:pt x="9589814" y="639083"/>
                  <a:pt x="9614560" y="612902"/>
                  <a:pt x="9552588" y="654919"/>
                </a:cubicBezTo>
                <a:cubicBezTo>
                  <a:pt x="9480258" y="649249"/>
                  <a:pt x="9479892" y="669316"/>
                  <a:pt x="9415821" y="653970"/>
                </a:cubicBezTo>
                <a:lnTo>
                  <a:pt x="9163817" y="650641"/>
                </a:lnTo>
                <a:cubicBezTo>
                  <a:pt x="9121629" y="655493"/>
                  <a:pt x="9110866" y="652022"/>
                  <a:pt x="9050386" y="653852"/>
                </a:cubicBezTo>
                <a:cubicBezTo>
                  <a:pt x="8989096" y="658189"/>
                  <a:pt x="8982352" y="653254"/>
                  <a:pt x="8929125" y="654038"/>
                </a:cubicBezTo>
                <a:cubicBezTo>
                  <a:pt x="8895525" y="654011"/>
                  <a:pt x="8854261" y="655068"/>
                  <a:pt x="8848784" y="653686"/>
                </a:cubicBezTo>
                <a:lnTo>
                  <a:pt x="8846477" y="654426"/>
                </a:lnTo>
                <a:cubicBezTo>
                  <a:pt x="8836488" y="655974"/>
                  <a:pt x="8830524" y="655525"/>
                  <a:pt x="8826356" y="654200"/>
                </a:cubicBezTo>
                <a:lnTo>
                  <a:pt x="8788426" y="644734"/>
                </a:lnTo>
                <a:lnTo>
                  <a:pt x="8715784" y="655804"/>
                </a:lnTo>
                <a:cubicBezTo>
                  <a:pt x="8700486" y="660164"/>
                  <a:pt x="8674656" y="657180"/>
                  <a:pt x="8652446" y="660966"/>
                </a:cubicBezTo>
                <a:cubicBezTo>
                  <a:pt x="8638945" y="659778"/>
                  <a:pt x="8617129" y="670043"/>
                  <a:pt x="8602565" y="669503"/>
                </a:cubicBezTo>
                <a:lnTo>
                  <a:pt x="8593932" y="669427"/>
                </a:lnTo>
                <a:lnTo>
                  <a:pt x="8593705" y="669613"/>
                </a:lnTo>
                <a:cubicBezTo>
                  <a:pt x="8591714" y="669998"/>
                  <a:pt x="8588833" y="670123"/>
                  <a:pt x="8584494" y="669906"/>
                </a:cubicBezTo>
                <a:lnTo>
                  <a:pt x="8578197" y="669287"/>
                </a:lnTo>
                <a:lnTo>
                  <a:pt x="8506463" y="693584"/>
                </a:lnTo>
                <a:cubicBezTo>
                  <a:pt x="8463764" y="700193"/>
                  <a:pt x="8447826" y="702186"/>
                  <a:pt x="8399267" y="713948"/>
                </a:cubicBezTo>
                <a:cubicBezTo>
                  <a:pt x="8359327" y="720193"/>
                  <a:pt x="8328180" y="730649"/>
                  <a:pt x="8291640" y="731915"/>
                </a:cubicBezTo>
                <a:cubicBezTo>
                  <a:pt x="8280654" y="738095"/>
                  <a:pt x="8268777" y="741688"/>
                  <a:pt x="8251948" y="737355"/>
                </a:cubicBezTo>
                <a:cubicBezTo>
                  <a:pt x="8215882" y="744957"/>
                  <a:pt x="8212832" y="755146"/>
                  <a:pt x="8184393" y="751751"/>
                </a:cubicBezTo>
                <a:cubicBezTo>
                  <a:pt x="8173075" y="769174"/>
                  <a:pt x="8168114" y="763895"/>
                  <a:pt x="8155434" y="761257"/>
                </a:cubicBezTo>
                <a:lnTo>
                  <a:pt x="8153823" y="761173"/>
                </a:lnTo>
                <a:lnTo>
                  <a:pt x="8152337" y="763644"/>
                </a:lnTo>
                <a:lnTo>
                  <a:pt x="8147026" y="765472"/>
                </a:lnTo>
                <a:lnTo>
                  <a:pt x="8130352" y="767262"/>
                </a:lnTo>
                <a:lnTo>
                  <a:pt x="8123725" y="767408"/>
                </a:lnTo>
                <a:cubicBezTo>
                  <a:pt x="8119291" y="767706"/>
                  <a:pt x="8116515" y="768155"/>
                  <a:pt x="8114787" y="768745"/>
                </a:cubicBezTo>
                <a:cubicBezTo>
                  <a:pt x="8114753" y="768812"/>
                  <a:pt x="8114716" y="768878"/>
                  <a:pt x="8114681" y="768946"/>
                </a:cubicBezTo>
                <a:lnTo>
                  <a:pt x="8106087" y="769868"/>
                </a:lnTo>
                <a:cubicBezTo>
                  <a:pt x="8090192" y="774423"/>
                  <a:pt x="8064932" y="784432"/>
                  <a:pt x="8047050" y="789846"/>
                </a:cubicBezTo>
                <a:cubicBezTo>
                  <a:pt x="8028366" y="790970"/>
                  <a:pt x="7984943" y="791619"/>
                  <a:pt x="7998793" y="802356"/>
                </a:cubicBezTo>
                <a:cubicBezTo>
                  <a:pt x="7992871" y="803059"/>
                  <a:pt x="7989962" y="804576"/>
                  <a:pt x="7988446" y="806503"/>
                </a:cubicBezTo>
                <a:cubicBezTo>
                  <a:pt x="7988363" y="806782"/>
                  <a:pt x="7988279" y="807061"/>
                  <a:pt x="7988194" y="807340"/>
                </a:cubicBezTo>
                <a:lnTo>
                  <a:pt x="7941821" y="811196"/>
                </a:lnTo>
                <a:lnTo>
                  <a:pt x="7913431" y="810908"/>
                </a:lnTo>
                <a:lnTo>
                  <a:pt x="7899391" y="811681"/>
                </a:lnTo>
                <a:lnTo>
                  <a:pt x="7894134" y="809997"/>
                </a:lnTo>
                <a:cubicBezTo>
                  <a:pt x="7889170" y="809235"/>
                  <a:pt x="7882983" y="809505"/>
                  <a:pt x="7874065" y="812104"/>
                </a:cubicBezTo>
                <a:lnTo>
                  <a:pt x="7872250" y="813063"/>
                </a:lnTo>
                <a:lnTo>
                  <a:pt x="7825620" y="810757"/>
                </a:lnTo>
                <a:cubicBezTo>
                  <a:pt x="7819392" y="809994"/>
                  <a:pt x="7764833" y="816501"/>
                  <a:pt x="7759398" y="814526"/>
                </a:cubicBezTo>
                <a:cubicBezTo>
                  <a:pt x="7724819" y="813934"/>
                  <a:pt x="7729736" y="814205"/>
                  <a:pt x="7671781" y="825332"/>
                </a:cubicBezTo>
                <a:cubicBezTo>
                  <a:pt x="7662860" y="827124"/>
                  <a:pt x="7506038" y="834490"/>
                  <a:pt x="7470640" y="840596"/>
                </a:cubicBezTo>
                <a:lnTo>
                  <a:pt x="7464881" y="840011"/>
                </a:lnTo>
                <a:lnTo>
                  <a:pt x="7468828" y="838867"/>
                </a:lnTo>
                <a:cubicBezTo>
                  <a:pt x="7467755" y="838929"/>
                  <a:pt x="7464874" y="839452"/>
                  <a:pt x="7463929" y="839915"/>
                </a:cubicBezTo>
                <a:lnTo>
                  <a:pt x="7464881" y="840011"/>
                </a:lnTo>
                <a:lnTo>
                  <a:pt x="7462887" y="840589"/>
                </a:lnTo>
                <a:cubicBezTo>
                  <a:pt x="7456605" y="841972"/>
                  <a:pt x="7444775" y="844340"/>
                  <a:pt x="7423655" y="848212"/>
                </a:cubicBezTo>
                <a:cubicBezTo>
                  <a:pt x="7401789" y="849153"/>
                  <a:pt x="7379434" y="857438"/>
                  <a:pt x="7346156" y="869806"/>
                </a:cubicBezTo>
                <a:cubicBezTo>
                  <a:pt x="7271178" y="897611"/>
                  <a:pt x="7249743" y="890013"/>
                  <a:pt x="7174543" y="893041"/>
                </a:cubicBezTo>
                <a:cubicBezTo>
                  <a:pt x="7148347" y="916454"/>
                  <a:pt x="7157917" y="896956"/>
                  <a:pt x="7120480" y="906142"/>
                </a:cubicBezTo>
                <a:cubicBezTo>
                  <a:pt x="7120216" y="888189"/>
                  <a:pt x="7078525" y="922435"/>
                  <a:pt x="7063799" y="904302"/>
                </a:cubicBezTo>
                <a:cubicBezTo>
                  <a:pt x="7057452" y="906549"/>
                  <a:pt x="7051768" y="909296"/>
                  <a:pt x="7046174" y="912191"/>
                </a:cubicBezTo>
                <a:lnTo>
                  <a:pt x="7043236" y="913697"/>
                </a:lnTo>
                <a:lnTo>
                  <a:pt x="7029299" y="916535"/>
                </a:lnTo>
                <a:lnTo>
                  <a:pt x="7011341" y="922055"/>
                </a:lnTo>
                <a:lnTo>
                  <a:pt x="6962721" y="926136"/>
                </a:lnTo>
                <a:cubicBezTo>
                  <a:pt x="6955177" y="928190"/>
                  <a:pt x="6934298" y="934551"/>
                  <a:pt x="6924046" y="935119"/>
                </a:cubicBezTo>
                <a:lnTo>
                  <a:pt x="6803921" y="953749"/>
                </a:lnTo>
                <a:cubicBezTo>
                  <a:pt x="6793798" y="956148"/>
                  <a:pt x="6756114" y="960863"/>
                  <a:pt x="6753130" y="967574"/>
                </a:cubicBezTo>
                <a:cubicBezTo>
                  <a:pt x="6747365" y="975888"/>
                  <a:pt x="6707255" y="968409"/>
                  <a:pt x="6715125" y="976612"/>
                </a:cubicBezTo>
                <a:lnTo>
                  <a:pt x="6558230" y="992648"/>
                </a:lnTo>
                <a:lnTo>
                  <a:pt x="6424995" y="997785"/>
                </a:lnTo>
                <a:lnTo>
                  <a:pt x="6223993" y="996254"/>
                </a:lnTo>
                <a:cubicBezTo>
                  <a:pt x="6210976" y="994645"/>
                  <a:pt x="6182117" y="995304"/>
                  <a:pt x="6170626" y="996191"/>
                </a:cubicBezTo>
                <a:lnTo>
                  <a:pt x="6139366" y="1000894"/>
                </a:lnTo>
                <a:lnTo>
                  <a:pt x="6132311" y="1006678"/>
                </a:lnTo>
                <a:lnTo>
                  <a:pt x="6112202" y="1007107"/>
                </a:lnTo>
                <a:lnTo>
                  <a:pt x="6106903" y="1008346"/>
                </a:lnTo>
                <a:cubicBezTo>
                  <a:pt x="6089917" y="1007017"/>
                  <a:pt x="6051453" y="999806"/>
                  <a:pt x="6010290" y="999136"/>
                </a:cubicBezTo>
                <a:cubicBezTo>
                  <a:pt x="5969128" y="998465"/>
                  <a:pt x="5880801" y="1013593"/>
                  <a:pt x="5859922" y="1004321"/>
                </a:cubicBezTo>
                <a:cubicBezTo>
                  <a:pt x="5765762" y="991088"/>
                  <a:pt x="5703766" y="1009352"/>
                  <a:pt x="5623801" y="983916"/>
                </a:cubicBezTo>
                <a:cubicBezTo>
                  <a:pt x="5544186" y="983963"/>
                  <a:pt x="5522368" y="975664"/>
                  <a:pt x="5462286" y="972082"/>
                </a:cubicBezTo>
                <a:cubicBezTo>
                  <a:pt x="5381152" y="966377"/>
                  <a:pt x="5295596" y="957595"/>
                  <a:pt x="5263300" y="962419"/>
                </a:cubicBezTo>
                <a:cubicBezTo>
                  <a:pt x="5223679" y="967819"/>
                  <a:pt x="5228790" y="951744"/>
                  <a:pt x="5146583" y="948153"/>
                </a:cubicBezTo>
                <a:cubicBezTo>
                  <a:pt x="5114696" y="951070"/>
                  <a:pt x="5103593" y="950913"/>
                  <a:pt x="5067376" y="951851"/>
                </a:cubicBezTo>
                <a:lnTo>
                  <a:pt x="4992329" y="947102"/>
                </a:lnTo>
                <a:cubicBezTo>
                  <a:pt x="4978545" y="948367"/>
                  <a:pt x="4970776" y="947303"/>
                  <a:pt x="4965683" y="945215"/>
                </a:cubicBezTo>
                <a:lnTo>
                  <a:pt x="4961310" y="941890"/>
                </a:lnTo>
                <a:lnTo>
                  <a:pt x="4943488" y="939683"/>
                </a:lnTo>
                <a:lnTo>
                  <a:pt x="4849224" y="927230"/>
                </a:lnTo>
                <a:lnTo>
                  <a:pt x="4847947" y="928231"/>
                </a:lnTo>
                <a:cubicBezTo>
                  <a:pt x="4826178" y="932813"/>
                  <a:pt x="4785045" y="935332"/>
                  <a:pt x="4754288" y="938607"/>
                </a:cubicBezTo>
                <a:cubicBezTo>
                  <a:pt x="4736761" y="935966"/>
                  <a:pt x="4682562" y="949752"/>
                  <a:pt x="4663397" y="947888"/>
                </a:cubicBezTo>
                <a:lnTo>
                  <a:pt x="4651959" y="947106"/>
                </a:lnTo>
                <a:lnTo>
                  <a:pt x="4651598" y="947335"/>
                </a:lnTo>
                <a:cubicBezTo>
                  <a:pt x="4648828" y="947687"/>
                  <a:pt x="4644956" y="947627"/>
                  <a:pt x="4639268" y="946997"/>
                </a:cubicBezTo>
                <a:lnTo>
                  <a:pt x="4631109" y="945679"/>
                </a:lnTo>
                <a:lnTo>
                  <a:pt x="4543237" y="945685"/>
                </a:lnTo>
                <a:lnTo>
                  <a:pt x="4438018" y="952550"/>
                </a:lnTo>
                <a:cubicBezTo>
                  <a:pt x="4374838" y="949681"/>
                  <a:pt x="4320080" y="950605"/>
                  <a:pt x="4248478" y="943944"/>
                </a:cubicBezTo>
                <a:cubicBezTo>
                  <a:pt x="4186345" y="948231"/>
                  <a:pt x="4126469" y="936911"/>
                  <a:pt x="4060040" y="924627"/>
                </a:cubicBezTo>
                <a:cubicBezTo>
                  <a:pt x="4001992" y="917353"/>
                  <a:pt x="3965469" y="896563"/>
                  <a:pt x="3900993" y="901281"/>
                </a:cubicBezTo>
                <a:cubicBezTo>
                  <a:pt x="3899958" y="898137"/>
                  <a:pt x="3897537" y="895435"/>
                  <a:pt x="3894163" y="893057"/>
                </a:cubicBezTo>
                <a:lnTo>
                  <a:pt x="3882282" y="887118"/>
                </a:lnTo>
                <a:lnTo>
                  <a:pt x="3879568" y="887386"/>
                </a:lnTo>
                <a:cubicBezTo>
                  <a:pt x="3869341" y="886992"/>
                  <a:pt x="3864486" y="885466"/>
                  <a:pt x="3862018" y="883446"/>
                </a:cubicBezTo>
                <a:lnTo>
                  <a:pt x="3860685" y="880589"/>
                </a:lnTo>
                <a:lnTo>
                  <a:pt x="3849430" y="877261"/>
                </a:lnTo>
                <a:lnTo>
                  <a:pt x="3829379" y="869021"/>
                </a:lnTo>
                <a:lnTo>
                  <a:pt x="3823641" y="869057"/>
                </a:lnTo>
                <a:lnTo>
                  <a:pt x="3790304" y="859084"/>
                </a:lnTo>
                <a:lnTo>
                  <a:pt x="3788900" y="859697"/>
                </a:lnTo>
                <a:cubicBezTo>
                  <a:pt x="3784995" y="860839"/>
                  <a:pt x="3780679" y="861255"/>
                  <a:pt x="3775383" y="860158"/>
                </a:cubicBezTo>
                <a:lnTo>
                  <a:pt x="3650549" y="856389"/>
                </a:lnTo>
                <a:lnTo>
                  <a:pt x="3643002" y="854718"/>
                </a:lnTo>
                <a:lnTo>
                  <a:pt x="3642633" y="854851"/>
                </a:lnTo>
                <a:cubicBezTo>
                  <a:pt x="3640525" y="854845"/>
                  <a:pt x="3637865" y="854429"/>
                  <a:pt x="3634236" y="853421"/>
                </a:cubicBezTo>
                <a:lnTo>
                  <a:pt x="3629243" y="851670"/>
                </a:lnTo>
                <a:lnTo>
                  <a:pt x="3614602" y="848429"/>
                </a:lnTo>
                <a:lnTo>
                  <a:pt x="3543752" y="861253"/>
                </a:lnTo>
                <a:cubicBezTo>
                  <a:pt x="3500035" y="859566"/>
                  <a:pt x="3467992" y="871747"/>
                  <a:pt x="3430556" y="860564"/>
                </a:cubicBezTo>
                <a:cubicBezTo>
                  <a:pt x="3389606" y="859043"/>
                  <a:pt x="3418847" y="866729"/>
                  <a:pt x="3385450" y="861153"/>
                </a:cubicBezTo>
                <a:cubicBezTo>
                  <a:pt x="3348090" y="860448"/>
                  <a:pt x="3237697" y="855648"/>
                  <a:pt x="3206411" y="856342"/>
                </a:cubicBezTo>
                <a:cubicBezTo>
                  <a:pt x="3180515" y="870648"/>
                  <a:pt x="3180956" y="864759"/>
                  <a:pt x="3172172" y="859926"/>
                </a:cubicBezTo>
                <a:lnTo>
                  <a:pt x="3167260" y="861600"/>
                </a:lnTo>
                <a:lnTo>
                  <a:pt x="3160907" y="862337"/>
                </a:lnTo>
                <a:lnTo>
                  <a:pt x="3144557" y="860933"/>
                </a:lnTo>
                <a:lnTo>
                  <a:pt x="3138575" y="859842"/>
                </a:lnTo>
                <a:cubicBezTo>
                  <a:pt x="3134393" y="859301"/>
                  <a:pt x="3131532" y="859210"/>
                  <a:pt x="3129468" y="859445"/>
                </a:cubicBezTo>
                <a:lnTo>
                  <a:pt x="3129191" y="859614"/>
                </a:lnTo>
                <a:lnTo>
                  <a:pt x="3080632" y="859576"/>
                </a:lnTo>
                <a:cubicBezTo>
                  <a:pt x="3066428" y="869092"/>
                  <a:pt x="3020225" y="848520"/>
                  <a:pt x="3020075" y="867669"/>
                </a:cubicBezTo>
                <a:cubicBezTo>
                  <a:pt x="3002560" y="865266"/>
                  <a:pt x="2993991" y="856922"/>
                  <a:pt x="2996410" y="869598"/>
                </a:cubicBezTo>
                <a:cubicBezTo>
                  <a:pt x="2990543" y="869161"/>
                  <a:pt x="2986591" y="870051"/>
                  <a:pt x="2983493" y="871583"/>
                </a:cubicBezTo>
                <a:lnTo>
                  <a:pt x="2982508" y="872324"/>
                </a:lnTo>
                <a:lnTo>
                  <a:pt x="2943646" y="866671"/>
                </a:lnTo>
                <a:lnTo>
                  <a:pt x="2937624" y="860873"/>
                </a:lnTo>
                <a:lnTo>
                  <a:pt x="2900278" y="855890"/>
                </a:lnTo>
                <a:lnTo>
                  <a:pt x="2877094" y="850038"/>
                </a:lnTo>
                <a:lnTo>
                  <a:pt x="2876089" y="849428"/>
                </a:lnTo>
                <a:lnTo>
                  <a:pt x="2858491" y="836891"/>
                </a:lnTo>
                <a:lnTo>
                  <a:pt x="2853221" y="836141"/>
                </a:lnTo>
                <a:cubicBezTo>
                  <a:pt x="2845104" y="833148"/>
                  <a:pt x="2820643" y="822508"/>
                  <a:pt x="2809798" y="818931"/>
                </a:cubicBezTo>
                <a:cubicBezTo>
                  <a:pt x="2803336" y="833150"/>
                  <a:pt x="2801586" y="821927"/>
                  <a:pt x="2788143" y="814680"/>
                </a:cubicBezTo>
                <a:cubicBezTo>
                  <a:pt x="2775104" y="835149"/>
                  <a:pt x="2745218" y="807855"/>
                  <a:pt x="2726584" y="814258"/>
                </a:cubicBezTo>
                <a:cubicBezTo>
                  <a:pt x="2717002" y="808472"/>
                  <a:pt x="2706629" y="802727"/>
                  <a:pt x="2695593" y="797218"/>
                </a:cubicBezTo>
                <a:lnTo>
                  <a:pt x="2688833" y="794195"/>
                </a:lnTo>
                <a:lnTo>
                  <a:pt x="2688479" y="794303"/>
                </a:lnTo>
                <a:cubicBezTo>
                  <a:pt x="2686546" y="794003"/>
                  <a:pt x="2684146" y="793143"/>
                  <a:pt x="2680911" y="791446"/>
                </a:cubicBezTo>
                <a:lnTo>
                  <a:pt x="2676500" y="788684"/>
                </a:lnTo>
                <a:lnTo>
                  <a:pt x="2597106" y="788233"/>
                </a:lnTo>
                <a:cubicBezTo>
                  <a:pt x="2557147" y="780192"/>
                  <a:pt x="2526549" y="790205"/>
                  <a:pt x="2493284" y="771780"/>
                </a:cubicBezTo>
                <a:cubicBezTo>
                  <a:pt x="2455850" y="764319"/>
                  <a:pt x="2421460" y="764032"/>
                  <a:pt x="2391347" y="752808"/>
                </a:cubicBezTo>
                <a:cubicBezTo>
                  <a:pt x="2376903" y="755171"/>
                  <a:pt x="2364156" y="754671"/>
                  <a:pt x="2354862" y="744636"/>
                </a:cubicBezTo>
                <a:cubicBezTo>
                  <a:pt x="2319232" y="739843"/>
                  <a:pt x="2307341" y="748884"/>
                  <a:pt x="2287979" y="735811"/>
                </a:cubicBezTo>
                <a:lnTo>
                  <a:pt x="2255010" y="734698"/>
                </a:lnTo>
                <a:lnTo>
                  <a:pt x="2251535" y="736637"/>
                </a:lnTo>
                <a:lnTo>
                  <a:pt x="2245631" y="736631"/>
                </a:lnTo>
                <a:lnTo>
                  <a:pt x="2230763" y="732710"/>
                </a:lnTo>
                <a:lnTo>
                  <a:pt x="2225379" y="730591"/>
                </a:lnTo>
                <a:cubicBezTo>
                  <a:pt x="2221589" y="729370"/>
                  <a:pt x="2218976" y="728867"/>
                  <a:pt x="2217057" y="728862"/>
                </a:cubicBezTo>
                <a:lnTo>
                  <a:pt x="2216788" y="729024"/>
                </a:lnTo>
                <a:lnTo>
                  <a:pt x="2209124" y="727003"/>
                </a:lnTo>
                <a:cubicBezTo>
                  <a:pt x="2196342" y="723123"/>
                  <a:pt x="2184048" y="718901"/>
                  <a:pt x="2172459" y="714519"/>
                </a:cubicBezTo>
                <a:cubicBezTo>
                  <a:pt x="2158494" y="723838"/>
                  <a:pt x="2117863" y="700822"/>
                  <a:pt x="2115857" y="723498"/>
                </a:cubicBezTo>
                <a:cubicBezTo>
                  <a:pt x="2100018" y="718231"/>
                  <a:pt x="2092968" y="707158"/>
                  <a:pt x="2093949" y="722515"/>
                </a:cubicBezTo>
                <a:lnTo>
                  <a:pt x="2080925" y="723827"/>
                </a:lnTo>
                <a:lnTo>
                  <a:pt x="1983785" y="689896"/>
                </a:lnTo>
                <a:cubicBezTo>
                  <a:pt x="1963617" y="681381"/>
                  <a:pt x="1989851" y="680295"/>
                  <a:pt x="1959913" y="672734"/>
                </a:cubicBezTo>
                <a:cubicBezTo>
                  <a:pt x="1903668" y="678499"/>
                  <a:pt x="1860398" y="653313"/>
                  <a:pt x="1804159" y="644533"/>
                </a:cubicBezTo>
                <a:cubicBezTo>
                  <a:pt x="1743487" y="627658"/>
                  <a:pt x="1612652" y="582310"/>
                  <a:pt x="1591576" y="571258"/>
                </a:cubicBezTo>
                <a:cubicBezTo>
                  <a:pt x="1573388" y="564719"/>
                  <a:pt x="1489080" y="557055"/>
                  <a:pt x="1496826" y="568535"/>
                </a:cubicBezTo>
                <a:cubicBezTo>
                  <a:pt x="1445419" y="536648"/>
                  <a:pt x="1419299" y="553467"/>
                  <a:pt x="1356936" y="530781"/>
                </a:cubicBezTo>
                <a:lnTo>
                  <a:pt x="1269628" y="539232"/>
                </a:lnTo>
                <a:lnTo>
                  <a:pt x="1194874" y="523525"/>
                </a:lnTo>
                <a:lnTo>
                  <a:pt x="1138189" y="509746"/>
                </a:lnTo>
                <a:lnTo>
                  <a:pt x="976781" y="468644"/>
                </a:lnTo>
                <a:cubicBezTo>
                  <a:pt x="929088" y="460952"/>
                  <a:pt x="905972" y="461750"/>
                  <a:pt x="882061" y="458215"/>
                </a:cubicBezTo>
                <a:lnTo>
                  <a:pt x="833317" y="447431"/>
                </a:lnTo>
                <a:lnTo>
                  <a:pt x="827386" y="446883"/>
                </a:lnTo>
                <a:lnTo>
                  <a:pt x="786341" y="445842"/>
                </a:lnTo>
                <a:lnTo>
                  <a:pt x="725073" y="448531"/>
                </a:lnTo>
                <a:cubicBezTo>
                  <a:pt x="698064" y="451325"/>
                  <a:pt x="645372" y="459412"/>
                  <a:pt x="624284" y="462606"/>
                </a:cubicBezTo>
                <a:cubicBezTo>
                  <a:pt x="591338" y="465778"/>
                  <a:pt x="563594" y="467685"/>
                  <a:pt x="527403" y="467566"/>
                </a:cubicBezTo>
                <a:cubicBezTo>
                  <a:pt x="485975" y="450521"/>
                  <a:pt x="440521" y="474706"/>
                  <a:pt x="407139" y="461890"/>
                </a:cubicBezTo>
                <a:cubicBezTo>
                  <a:pt x="379741" y="461756"/>
                  <a:pt x="370760" y="465054"/>
                  <a:pt x="363011" y="466758"/>
                </a:cubicBezTo>
                <a:lnTo>
                  <a:pt x="360644" y="472114"/>
                </a:lnTo>
                <a:lnTo>
                  <a:pt x="347271" y="472897"/>
                </a:lnTo>
                <a:lnTo>
                  <a:pt x="344210" y="474119"/>
                </a:lnTo>
                <a:cubicBezTo>
                  <a:pt x="338378" y="476473"/>
                  <a:pt x="332503" y="478642"/>
                  <a:pt x="326160" y="480110"/>
                </a:cubicBezTo>
                <a:cubicBezTo>
                  <a:pt x="317620" y="456362"/>
                  <a:pt x="270799" y="488667"/>
                  <a:pt x="275309" y="467738"/>
                </a:cubicBezTo>
                <a:lnTo>
                  <a:pt x="251787" y="466296"/>
                </a:lnTo>
                <a:lnTo>
                  <a:pt x="229585" y="458043"/>
                </a:lnTo>
                <a:lnTo>
                  <a:pt x="218012" y="449412"/>
                </a:lnTo>
                <a:lnTo>
                  <a:pt x="133735" y="416518"/>
                </a:lnTo>
                <a:lnTo>
                  <a:pt x="77108" y="390937"/>
                </a:lnTo>
                <a:lnTo>
                  <a:pt x="65936" y="382568"/>
                </a:lnTo>
                <a:lnTo>
                  <a:pt x="49890" y="382282"/>
                </a:lnTo>
                <a:cubicBezTo>
                  <a:pt x="47699" y="382935"/>
                  <a:pt x="45800" y="383830"/>
                  <a:pt x="44249" y="384936"/>
                </a:cubicBezTo>
                <a:lnTo>
                  <a:pt x="0" y="363641"/>
                </a:ln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8" name="Google Shape;398;gfe04a8e395_1_86"/>
          <p:cNvSpPr/>
          <p:nvPr/>
        </p:nvSpPr>
        <p:spPr>
          <a:xfrm>
            <a:off x="0" y="5694068"/>
            <a:ext cx="12192000" cy="1163932"/>
          </a:xfrm>
          <a:custGeom>
            <a:avLst/>
            <a:gdLst/>
            <a:ahLst/>
            <a:cxnLst/>
            <a:rect l="l" t="t" r="r" b="b"/>
            <a:pathLst>
              <a:path w="12192000" h="1163932" extrusionOk="0">
                <a:moveTo>
                  <a:pt x="2955508" y="929"/>
                </a:moveTo>
                <a:cubicBezTo>
                  <a:pt x="2962603" y="-560"/>
                  <a:pt x="2968871" y="-381"/>
                  <a:pt x="2973472" y="2369"/>
                </a:cubicBezTo>
                <a:cubicBezTo>
                  <a:pt x="2988398" y="1582"/>
                  <a:pt x="3039854" y="237"/>
                  <a:pt x="3052621" y="14030"/>
                </a:cubicBezTo>
                <a:cubicBezTo>
                  <a:pt x="3074269" y="13590"/>
                  <a:pt x="3124337" y="16403"/>
                  <a:pt x="3145220" y="16277"/>
                </a:cubicBezTo>
                <a:cubicBezTo>
                  <a:pt x="3177400" y="20825"/>
                  <a:pt x="3204801" y="-725"/>
                  <a:pt x="3233309" y="8968"/>
                </a:cubicBezTo>
                <a:cubicBezTo>
                  <a:pt x="3255675" y="17814"/>
                  <a:pt x="3297066" y="12790"/>
                  <a:pt x="3320851" y="18902"/>
                </a:cubicBezTo>
                <a:cubicBezTo>
                  <a:pt x="3329831" y="31255"/>
                  <a:pt x="3377875" y="43091"/>
                  <a:pt x="3394552" y="38279"/>
                </a:cubicBezTo>
                <a:cubicBezTo>
                  <a:pt x="3429790" y="45194"/>
                  <a:pt x="3435943" y="63076"/>
                  <a:pt x="3462252" y="68646"/>
                </a:cubicBezTo>
                <a:lnTo>
                  <a:pt x="3504799" y="93363"/>
                </a:lnTo>
                <a:lnTo>
                  <a:pt x="3568807" y="84557"/>
                </a:lnTo>
                <a:lnTo>
                  <a:pt x="3571993" y="87105"/>
                </a:lnTo>
                <a:cubicBezTo>
                  <a:pt x="3578062" y="92009"/>
                  <a:pt x="3584192" y="96609"/>
                  <a:pt x="3590879" y="100115"/>
                </a:cubicBezTo>
                <a:cubicBezTo>
                  <a:pt x="3596400" y="81013"/>
                  <a:pt x="3611075" y="86890"/>
                  <a:pt x="3623973" y="93084"/>
                </a:cubicBezTo>
                <a:lnTo>
                  <a:pt x="3636728" y="98019"/>
                </a:lnTo>
                <a:lnTo>
                  <a:pt x="3676976" y="96600"/>
                </a:lnTo>
                <a:cubicBezTo>
                  <a:pt x="3705974" y="106056"/>
                  <a:pt x="3711759" y="107306"/>
                  <a:pt x="3722653" y="115363"/>
                </a:cubicBezTo>
                <a:lnTo>
                  <a:pt x="3775112" y="98970"/>
                </a:lnTo>
                <a:lnTo>
                  <a:pt x="3932956" y="122337"/>
                </a:lnTo>
                <a:cubicBezTo>
                  <a:pt x="3980745" y="133345"/>
                  <a:pt x="4055421" y="160233"/>
                  <a:pt x="4100593" y="163834"/>
                </a:cubicBezTo>
                <a:cubicBezTo>
                  <a:pt x="4235789" y="175679"/>
                  <a:pt x="4169239" y="187722"/>
                  <a:pt x="4316364" y="177453"/>
                </a:cubicBezTo>
                <a:cubicBezTo>
                  <a:pt x="4321343" y="172718"/>
                  <a:pt x="4381395" y="166811"/>
                  <a:pt x="4387387" y="164360"/>
                </a:cubicBezTo>
                <a:lnTo>
                  <a:pt x="4427957" y="177526"/>
                </a:lnTo>
                <a:lnTo>
                  <a:pt x="4502291" y="188197"/>
                </a:lnTo>
                <a:lnTo>
                  <a:pt x="4600771" y="212143"/>
                </a:lnTo>
                <a:cubicBezTo>
                  <a:pt x="4614771" y="210903"/>
                  <a:pt x="4629325" y="210251"/>
                  <a:pt x="4644102" y="210363"/>
                </a:cubicBezTo>
                <a:lnTo>
                  <a:pt x="4652752" y="210902"/>
                </a:lnTo>
                <a:cubicBezTo>
                  <a:pt x="4652799" y="211030"/>
                  <a:pt x="4652848" y="211157"/>
                  <a:pt x="4652896" y="211286"/>
                </a:cubicBezTo>
                <a:cubicBezTo>
                  <a:pt x="4658320" y="211626"/>
                  <a:pt x="4678972" y="212192"/>
                  <a:pt x="4685303" y="212939"/>
                </a:cubicBezTo>
                <a:lnTo>
                  <a:pt x="4690886" y="215767"/>
                </a:lnTo>
                <a:lnTo>
                  <a:pt x="4725430" y="238732"/>
                </a:lnTo>
                <a:cubicBezTo>
                  <a:pt x="4737427" y="231591"/>
                  <a:pt x="4775104" y="226830"/>
                  <a:pt x="4800051" y="231099"/>
                </a:cubicBezTo>
                <a:cubicBezTo>
                  <a:pt x="4824999" y="235370"/>
                  <a:pt x="4838104" y="254681"/>
                  <a:pt x="4875115" y="264350"/>
                </a:cubicBezTo>
                <a:cubicBezTo>
                  <a:pt x="4910396" y="272074"/>
                  <a:pt x="4896976" y="272080"/>
                  <a:pt x="4936450" y="280902"/>
                </a:cubicBezTo>
                <a:cubicBezTo>
                  <a:pt x="4977972" y="291139"/>
                  <a:pt x="4987604" y="299206"/>
                  <a:pt x="5030961" y="305912"/>
                </a:cubicBezTo>
                <a:cubicBezTo>
                  <a:pt x="5067269" y="323566"/>
                  <a:pt x="5060686" y="296079"/>
                  <a:pt x="5082734" y="308581"/>
                </a:cubicBezTo>
                <a:lnTo>
                  <a:pt x="5138799" y="303800"/>
                </a:lnTo>
                <a:cubicBezTo>
                  <a:pt x="5159783" y="303972"/>
                  <a:pt x="5222232" y="329865"/>
                  <a:pt x="5259695" y="330476"/>
                </a:cubicBezTo>
                <a:cubicBezTo>
                  <a:pt x="5294177" y="331408"/>
                  <a:pt x="5329952" y="341580"/>
                  <a:pt x="5359642" y="340575"/>
                </a:cubicBezTo>
                <a:lnTo>
                  <a:pt x="5372918" y="336834"/>
                </a:lnTo>
                <a:lnTo>
                  <a:pt x="5396084" y="328268"/>
                </a:lnTo>
                <a:lnTo>
                  <a:pt x="5414292" y="320863"/>
                </a:lnTo>
                <a:cubicBezTo>
                  <a:pt x="5419283" y="317134"/>
                  <a:pt x="5483979" y="313053"/>
                  <a:pt x="5487276" y="307350"/>
                </a:cubicBezTo>
                <a:cubicBezTo>
                  <a:pt x="5545059" y="311386"/>
                  <a:pt x="5551468" y="308718"/>
                  <a:pt x="5612716" y="308118"/>
                </a:cubicBezTo>
                <a:cubicBezTo>
                  <a:pt x="5706701" y="319100"/>
                  <a:pt x="5706403" y="275903"/>
                  <a:pt x="5864813" y="257852"/>
                </a:cubicBezTo>
                <a:cubicBezTo>
                  <a:pt x="5919383" y="252630"/>
                  <a:pt x="6095366" y="235151"/>
                  <a:pt x="6151392" y="225732"/>
                </a:cubicBezTo>
                <a:cubicBezTo>
                  <a:pt x="6137061" y="192047"/>
                  <a:pt x="6183146" y="231837"/>
                  <a:pt x="6209396" y="220469"/>
                </a:cubicBezTo>
                <a:cubicBezTo>
                  <a:pt x="6229147" y="220563"/>
                  <a:pt x="6253887" y="222487"/>
                  <a:pt x="6269898" y="226300"/>
                </a:cubicBezTo>
                <a:cubicBezTo>
                  <a:pt x="6278362" y="227355"/>
                  <a:pt x="6287329" y="226959"/>
                  <a:pt x="6297029" y="224230"/>
                </a:cubicBezTo>
                <a:cubicBezTo>
                  <a:pt x="6312240" y="212407"/>
                  <a:pt x="6330874" y="209880"/>
                  <a:pt x="6352373" y="209161"/>
                </a:cubicBezTo>
                <a:lnTo>
                  <a:pt x="6353759" y="209135"/>
                </a:lnTo>
                <a:lnTo>
                  <a:pt x="6363346" y="196700"/>
                </a:lnTo>
                <a:cubicBezTo>
                  <a:pt x="6374599" y="188260"/>
                  <a:pt x="6378877" y="205848"/>
                  <a:pt x="6400681" y="204402"/>
                </a:cubicBezTo>
                <a:lnTo>
                  <a:pt x="6402041" y="207073"/>
                </a:lnTo>
                <a:lnTo>
                  <a:pt x="6424912" y="204940"/>
                </a:lnTo>
                <a:cubicBezTo>
                  <a:pt x="6440035" y="209475"/>
                  <a:pt x="6489474" y="188920"/>
                  <a:pt x="6502019" y="198788"/>
                </a:cubicBezTo>
                <a:cubicBezTo>
                  <a:pt x="6507553" y="199163"/>
                  <a:pt x="6513074" y="197832"/>
                  <a:pt x="6518229" y="197839"/>
                </a:cubicBezTo>
                <a:lnTo>
                  <a:pt x="6519089" y="198274"/>
                </a:lnTo>
                <a:lnTo>
                  <a:pt x="6561047" y="182276"/>
                </a:lnTo>
                <a:cubicBezTo>
                  <a:pt x="6576908" y="188273"/>
                  <a:pt x="6586597" y="187556"/>
                  <a:pt x="6595639" y="174596"/>
                </a:cubicBezTo>
                <a:cubicBezTo>
                  <a:pt x="6669524" y="204588"/>
                  <a:pt x="6631660" y="167763"/>
                  <a:pt x="6692265" y="171261"/>
                </a:cubicBezTo>
                <a:lnTo>
                  <a:pt x="6697219" y="171733"/>
                </a:lnTo>
                <a:lnTo>
                  <a:pt x="6713656" y="160032"/>
                </a:lnTo>
                <a:cubicBezTo>
                  <a:pt x="6713896" y="158972"/>
                  <a:pt x="6714141" y="157917"/>
                  <a:pt x="6714383" y="156857"/>
                </a:cubicBezTo>
                <a:lnTo>
                  <a:pt x="6774793" y="166145"/>
                </a:lnTo>
                <a:lnTo>
                  <a:pt x="6782112" y="161687"/>
                </a:lnTo>
                <a:lnTo>
                  <a:pt x="6822392" y="175020"/>
                </a:lnTo>
                <a:lnTo>
                  <a:pt x="6842719" y="178025"/>
                </a:lnTo>
                <a:lnTo>
                  <a:pt x="6878958" y="187256"/>
                </a:lnTo>
                <a:lnTo>
                  <a:pt x="6881972" y="184277"/>
                </a:lnTo>
                <a:lnTo>
                  <a:pt x="6889133" y="187492"/>
                </a:lnTo>
                <a:lnTo>
                  <a:pt x="6894439" y="184074"/>
                </a:lnTo>
                <a:lnTo>
                  <a:pt x="6900419" y="185342"/>
                </a:lnTo>
                <a:cubicBezTo>
                  <a:pt x="6911884" y="183619"/>
                  <a:pt x="6950507" y="175071"/>
                  <a:pt x="6963220" y="173736"/>
                </a:cubicBezTo>
                <a:lnTo>
                  <a:pt x="6976706" y="177326"/>
                </a:lnTo>
                <a:lnTo>
                  <a:pt x="6987064" y="166834"/>
                </a:lnTo>
                <a:lnTo>
                  <a:pt x="7030230" y="166147"/>
                </a:lnTo>
                <a:lnTo>
                  <a:pt x="7045014" y="175533"/>
                </a:lnTo>
                <a:lnTo>
                  <a:pt x="7058714" y="182424"/>
                </a:lnTo>
                <a:lnTo>
                  <a:pt x="7060499" y="182495"/>
                </a:lnTo>
                <a:lnTo>
                  <a:pt x="7078430" y="183225"/>
                </a:lnTo>
                <a:lnTo>
                  <a:pt x="7176563" y="179676"/>
                </a:lnTo>
                <a:lnTo>
                  <a:pt x="7205529" y="187443"/>
                </a:lnTo>
                <a:lnTo>
                  <a:pt x="7310118" y="169037"/>
                </a:lnTo>
                <a:cubicBezTo>
                  <a:pt x="7440488" y="161452"/>
                  <a:pt x="7553495" y="197026"/>
                  <a:pt x="7673859" y="156768"/>
                </a:cubicBezTo>
                <a:lnTo>
                  <a:pt x="7692748" y="167969"/>
                </a:lnTo>
                <a:lnTo>
                  <a:pt x="7715729" y="163804"/>
                </a:lnTo>
                <a:cubicBezTo>
                  <a:pt x="7811110" y="149060"/>
                  <a:pt x="7909958" y="141152"/>
                  <a:pt x="7974189" y="161251"/>
                </a:cubicBezTo>
                <a:cubicBezTo>
                  <a:pt x="8006066" y="157939"/>
                  <a:pt x="8083084" y="150326"/>
                  <a:pt x="8101969" y="150927"/>
                </a:cubicBezTo>
                <a:lnTo>
                  <a:pt x="8106826" y="146285"/>
                </a:lnTo>
                <a:lnTo>
                  <a:pt x="8162058" y="103136"/>
                </a:lnTo>
                <a:lnTo>
                  <a:pt x="8184568" y="100422"/>
                </a:lnTo>
                <a:lnTo>
                  <a:pt x="8205350" y="106344"/>
                </a:lnTo>
                <a:cubicBezTo>
                  <a:pt x="8213920" y="108834"/>
                  <a:pt x="8222826" y="111343"/>
                  <a:pt x="8228227" y="112404"/>
                </a:cubicBezTo>
                <a:lnTo>
                  <a:pt x="8229109" y="109777"/>
                </a:lnTo>
                <a:lnTo>
                  <a:pt x="8237963" y="113428"/>
                </a:lnTo>
                <a:lnTo>
                  <a:pt x="8248358" y="112494"/>
                </a:lnTo>
                <a:lnTo>
                  <a:pt x="8249309" y="113130"/>
                </a:lnTo>
                <a:lnTo>
                  <a:pt x="8249997" y="112347"/>
                </a:lnTo>
                <a:lnTo>
                  <a:pt x="8272162" y="110356"/>
                </a:lnTo>
                <a:lnTo>
                  <a:pt x="8292349" y="103912"/>
                </a:lnTo>
                <a:lnTo>
                  <a:pt x="8292491" y="103935"/>
                </a:lnTo>
                <a:cubicBezTo>
                  <a:pt x="8298009" y="104409"/>
                  <a:pt x="8303135" y="103922"/>
                  <a:pt x="8307239" y="101023"/>
                </a:cubicBezTo>
                <a:cubicBezTo>
                  <a:pt x="8317233" y="106089"/>
                  <a:pt x="8327966" y="110943"/>
                  <a:pt x="8339282" y="115374"/>
                </a:cubicBezTo>
                <a:lnTo>
                  <a:pt x="8346156" y="117659"/>
                </a:lnTo>
                <a:lnTo>
                  <a:pt x="8346467" y="117456"/>
                </a:lnTo>
                <a:cubicBezTo>
                  <a:pt x="8348336" y="117423"/>
                  <a:pt x="8350739" y="117978"/>
                  <a:pt x="8354069" y="119374"/>
                </a:cubicBezTo>
                <a:lnTo>
                  <a:pt x="8358687" y="121825"/>
                </a:lnTo>
                <a:lnTo>
                  <a:pt x="8433385" y="106101"/>
                </a:lnTo>
                <a:cubicBezTo>
                  <a:pt x="8472316" y="107679"/>
                  <a:pt x="8499361" y="89243"/>
                  <a:pt x="8533779" y="104806"/>
                </a:cubicBezTo>
                <a:cubicBezTo>
                  <a:pt x="8570237" y="106199"/>
                  <a:pt x="8602608" y="99501"/>
                  <a:pt x="8632833" y="106964"/>
                </a:cubicBezTo>
                <a:cubicBezTo>
                  <a:pt x="8646003" y="101130"/>
                  <a:pt x="8658069" y="99126"/>
                  <a:pt x="8668523" y="109411"/>
                </a:cubicBezTo>
                <a:cubicBezTo>
                  <a:pt x="8702829" y="107932"/>
                  <a:pt x="8712456" y="94511"/>
                  <a:pt x="8732893" y="106423"/>
                </a:cubicBezTo>
                <a:lnTo>
                  <a:pt x="8764071" y="101019"/>
                </a:lnTo>
                <a:lnTo>
                  <a:pt x="8767004" y="97951"/>
                </a:lnTo>
                <a:lnTo>
                  <a:pt x="8772553" y="96746"/>
                </a:lnTo>
                <a:lnTo>
                  <a:pt x="8787201" y="98465"/>
                </a:lnTo>
                <a:lnTo>
                  <a:pt x="8792624" y="99935"/>
                </a:lnTo>
                <a:cubicBezTo>
                  <a:pt x="8796395" y="100640"/>
                  <a:pt x="8798936" y="100714"/>
                  <a:pt x="8800741" y="100329"/>
                </a:cubicBezTo>
                <a:lnTo>
                  <a:pt x="8800966" y="100077"/>
                </a:lnTo>
                <a:lnTo>
                  <a:pt x="8808513" y="100962"/>
                </a:lnTo>
                <a:cubicBezTo>
                  <a:pt x="8821191" y="103057"/>
                  <a:pt x="8833467" y="105663"/>
                  <a:pt x="8845110" y="108611"/>
                </a:cubicBezTo>
                <a:cubicBezTo>
                  <a:pt x="8856640" y="94429"/>
                  <a:pt x="8898769" y="114061"/>
                  <a:pt x="8896773" y="86101"/>
                </a:cubicBezTo>
                <a:cubicBezTo>
                  <a:pt x="8912560" y="89254"/>
                  <a:pt x="8921083" y="101262"/>
                  <a:pt x="8917529" y="82805"/>
                </a:cubicBezTo>
                <a:lnTo>
                  <a:pt x="8929546" y="78543"/>
                </a:lnTo>
                <a:lnTo>
                  <a:pt x="9026654" y="99852"/>
                </a:lnTo>
                <a:lnTo>
                  <a:pt x="9040737" y="105786"/>
                </a:lnTo>
                <a:cubicBezTo>
                  <a:pt x="9045198" y="108424"/>
                  <a:pt x="9049055" y="111684"/>
                  <a:pt x="9052026" y="115808"/>
                </a:cubicBezTo>
                <a:cubicBezTo>
                  <a:pt x="9103902" y="97277"/>
                  <a:pt x="9148883" y="119005"/>
                  <a:pt x="9203241" y="118145"/>
                </a:cubicBezTo>
                <a:cubicBezTo>
                  <a:pt x="9263154" y="126206"/>
                  <a:pt x="9393882" y="154481"/>
                  <a:pt x="9415584" y="163588"/>
                </a:cubicBezTo>
                <a:cubicBezTo>
                  <a:pt x="9433796" y="167802"/>
                  <a:pt x="9514347" y="159834"/>
                  <a:pt x="9505102" y="147474"/>
                </a:cubicBezTo>
                <a:cubicBezTo>
                  <a:pt x="9558875" y="175676"/>
                  <a:pt x="9580546" y="149889"/>
                  <a:pt x="9643040" y="164665"/>
                </a:cubicBezTo>
                <a:lnTo>
                  <a:pt x="9762999" y="169055"/>
                </a:lnTo>
                <a:lnTo>
                  <a:pt x="9776183" y="168623"/>
                </a:lnTo>
                <a:lnTo>
                  <a:pt x="9780532" y="162255"/>
                </a:lnTo>
                <a:lnTo>
                  <a:pt x="9824924" y="158079"/>
                </a:lnTo>
                <a:cubicBezTo>
                  <a:pt x="9845325" y="170634"/>
                  <a:pt x="9880317" y="158344"/>
                  <a:pt x="9910588" y="160759"/>
                </a:cubicBezTo>
                <a:lnTo>
                  <a:pt x="9924173" y="165023"/>
                </a:lnTo>
                <a:lnTo>
                  <a:pt x="10010969" y="162234"/>
                </a:lnTo>
                <a:lnTo>
                  <a:pt x="10070699" y="164286"/>
                </a:lnTo>
                <a:lnTo>
                  <a:pt x="10083825" y="168444"/>
                </a:lnTo>
                <a:lnTo>
                  <a:pt x="10097932" y="161160"/>
                </a:lnTo>
                <a:cubicBezTo>
                  <a:pt x="10099580" y="159385"/>
                  <a:pt x="10100873" y="157473"/>
                  <a:pt x="10101779" y="155488"/>
                </a:cubicBezTo>
                <a:lnTo>
                  <a:pt x="10149437" y="158598"/>
                </a:lnTo>
                <a:lnTo>
                  <a:pt x="10155104" y="158045"/>
                </a:lnTo>
                <a:lnTo>
                  <a:pt x="10250982" y="135074"/>
                </a:lnTo>
                <a:cubicBezTo>
                  <a:pt x="10282349" y="124953"/>
                  <a:pt x="10324027" y="105518"/>
                  <a:pt x="10343301" y="97316"/>
                </a:cubicBezTo>
                <a:cubicBezTo>
                  <a:pt x="10346266" y="87573"/>
                  <a:pt x="10357577" y="89038"/>
                  <a:pt x="10366625" y="85860"/>
                </a:cubicBezTo>
                <a:cubicBezTo>
                  <a:pt x="10373832" y="76124"/>
                  <a:pt x="10418445" y="69199"/>
                  <a:pt x="10433505" y="71432"/>
                </a:cubicBezTo>
                <a:cubicBezTo>
                  <a:pt x="10475361" y="83650"/>
                  <a:pt x="10513941" y="44949"/>
                  <a:pt x="10547510" y="53678"/>
                </a:cubicBezTo>
                <a:cubicBezTo>
                  <a:pt x="10573283" y="48227"/>
                  <a:pt x="10581157" y="42377"/>
                  <a:pt x="10588150" y="38719"/>
                </a:cubicBezTo>
                <a:lnTo>
                  <a:pt x="10589457" y="31728"/>
                </a:lnTo>
                <a:lnTo>
                  <a:pt x="10699976" y="49777"/>
                </a:lnTo>
                <a:cubicBezTo>
                  <a:pt x="10735033" y="53897"/>
                  <a:pt x="10768025" y="45042"/>
                  <a:pt x="10812237" y="52759"/>
                </a:cubicBezTo>
                <a:lnTo>
                  <a:pt x="10869837" y="72227"/>
                </a:lnTo>
                <a:lnTo>
                  <a:pt x="10881770" y="80104"/>
                </a:lnTo>
                <a:lnTo>
                  <a:pt x="10896899" y="77163"/>
                </a:lnTo>
                <a:cubicBezTo>
                  <a:pt x="10898848" y="75922"/>
                  <a:pt x="10900479" y="74444"/>
                  <a:pt x="10901748" y="72784"/>
                </a:cubicBezTo>
                <a:lnTo>
                  <a:pt x="10947419" y="89748"/>
                </a:lnTo>
                <a:lnTo>
                  <a:pt x="10953034" y="90870"/>
                </a:lnTo>
                <a:lnTo>
                  <a:pt x="10992070" y="95273"/>
                </a:lnTo>
                <a:lnTo>
                  <a:pt x="11112372" y="88679"/>
                </a:lnTo>
                <a:cubicBezTo>
                  <a:pt x="11108439" y="74830"/>
                  <a:pt x="11140018" y="97031"/>
                  <a:pt x="11147719" y="86992"/>
                </a:cubicBezTo>
                <a:cubicBezTo>
                  <a:pt x="11152509" y="78401"/>
                  <a:pt x="11163205" y="83136"/>
                  <a:pt x="11172617" y="82697"/>
                </a:cubicBezTo>
                <a:cubicBezTo>
                  <a:pt x="11181525" y="75359"/>
                  <a:pt x="11226208" y="81688"/>
                  <a:pt x="11240397" y="88262"/>
                </a:cubicBezTo>
                <a:cubicBezTo>
                  <a:pt x="11249960" y="94287"/>
                  <a:pt x="11259949" y="97164"/>
                  <a:pt x="11270034" y="98379"/>
                </a:cubicBezTo>
                <a:lnTo>
                  <a:pt x="11293091" y="98474"/>
                </a:lnTo>
                <a:lnTo>
                  <a:pt x="11310949" y="104274"/>
                </a:lnTo>
                <a:lnTo>
                  <a:pt x="11345279" y="101883"/>
                </a:lnTo>
                <a:lnTo>
                  <a:pt x="11354597" y="104385"/>
                </a:lnTo>
                <a:lnTo>
                  <a:pt x="11367725" y="104431"/>
                </a:lnTo>
                <a:lnTo>
                  <a:pt x="11399832" y="117048"/>
                </a:lnTo>
                <a:cubicBezTo>
                  <a:pt x="11426330" y="131555"/>
                  <a:pt x="11452641" y="150886"/>
                  <a:pt x="11487595" y="158754"/>
                </a:cubicBezTo>
                <a:cubicBezTo>
                  <a:pt x="11515406" y="151514"/>
                  <a:pt x="11531776" y="244887"/>
                  <a:pt x="11590850" y="244984"/>
                </a:cubicBezTo>
                <a:cubicBezTo>
                  <a:pt x="11687863" y="198241"/>
                  <a:pt x="11587614" y="291800"/>
                  <a:pt x="11736204" y="283941"/>
                </a:cubicBezTo>
                <a:cubicBezTo>
                  <a:pt x="11744762" y="275580"/>
                  <a:pt x="11762511" y="286184"/>
                  <a:pt x="11760331" y="298368"/>
                </a:cubicBezTo>
                <a:cubicBezTo>
                  <a:pt x="11769810" y="295289"/>
                  <a:pt x="11817448" y="290644"/>
                  <a:pt x="11819139" y="310575"/>
                </a:cubicBezTo>
                <a:lnTo>
                  <a:pt x="11821967" y="312222"/>
                </a:lnTo>
                <a:lnTo>
                  <a:pt x="11847125" y="303833"/>
                </a:lnTo>
                <a:cubicBezTo>
                  <a:pt x="11890550" y="301151"/>
                  <a:pt x="11927400" y="329991"/>
                  <a:pt x="11980134" y="328343"/>
                </a:cubicBezTo>
                <a:cubicBezTo>
                  <a:pt x="11999877" y="317657"/>
                  <a:pt x="12100908" y="364667"/>
                  <a:pt x="12174576" y="382540"/>
                </a:cubicBezTo>
                <a:lnTo>
                  <a:pt x="12192000" y="385665"/>
                </a:lnTo>
                <a:lnTo>
                  <a:pt x="12192000" y="1163932"/>
                </a:lnTo>
                <a:lnTo>
                  <a:pt x="0" y="1163932"/>
                </a:lnTo>
                <a:lnTo>
                  <a:pt x="0" y="489977"/>
                </a:lnTo>
                <a:lnTo>
                  <a:pt x="5331" y="489229"/>
                </a:lnTo>
                <a:cubicBezTo>
                  <a:pt x="18193" y="486710"/>
                  <a:pt x="30228" y="483363"/>
                  <a:pt x="39902" y="478716"/>
                </a:cubicBezTo>
                <a:lnTo>
                  <a:pt x="117880" y="427388"/>
                </a:lnTo>
                <a:lnTo>
                  <a:pt x="238140" y="385729"/>
                </a:lnTo>
                <a:lnTo>
                  <a:pt x="249589" y="385949"/>
                </a:lnTo>
                <a:lnTo>
                  <a:pt x="296963" y="362534"/>
                </a:lnTo>
                <a:cubicBezTo>
                  <a:pt x="312678" y="353496"/>
                  <a:pt x="327245" y="343226"/>
                  <a:pt x="339235" y="330857"/>
                </a:cubicBezTo>
                <a:cubicBezTo>
                  <a:pt x="358017" y="316348"/>
                  <a:pt x="430593" y="324331"/>
                  <a:pt x="447152" y="333855"/>
                </a:cubicBezTo>
                <a:cubicBezTo>
                  <a:pt x="455944" y="335789"/>
                  <a:pt x="465515" y="339134"/>
                  <a:pt x="475247" y="343146"/>
                </a:cubicBezTo>
                <a:lnTo>
                  <a:pt x="477967" y="344392"/>
                </a:lnTo>
                <a:lnTo>
                  <a:pt x="527683" y="339655"/>
                </a:lnTo>
                <a:lnTo>
                  <a:pt x="703732" y="323031"/>
                </a:lnTo>
                <a:cubicBezTo>
                  <a:pt x="746107" y="337252"/>
                  <a:pt x="806181" y="307763"/>
                  <a:pt x="853391" y="310023"/>
                </a:cubicBezTo>
                <a:cubicBezTo>
                  <a:pt x="890324" y="307038"/>
                  <a:pt x="911072" y="307293"/>
                  <a:pt x="925332" y="305118"/>
                </a:cubicBezTo>
                <a:lnTo>
                  <a:pt x="941286" y="295364"/>
                </a:lnTo>
                <a:lnTo>
                  <a:pt x="950845" y="293027"/>
                </a:lnTo>
                <a:lnTo>
                  <a:pt x="953292" y="287324"/>
                </a:lnTo>
                <a:lnTo>
                  <a:pt x="967499" y="280192"/>
                </a:lnTo>
                <a:cubicBezTo>
                  <a:pt x="972860" y="278300"/>
                  <a:pt x="978671" y="277177"/>
                  <a:pt x="985161" y="277297"/>
                </a:cubicBezTo>
                <a:cubicBezTo>
                  <a:pt x="1006876" y="286454"/>
                  <a:pt x="1042482" y="256677"/>
                  <a:pt x="1069267" y="269198"/>
                </a:cubicBezTo>
                <a:cubicBezTo>
                  <a:pt x="1094808" y="265150"/>
                  <a:pt x="1122462" y="257023"/>
                  <a:pt x="1138407" y="252999"/>
                </a:cubicBezTo>
                <a:cubicBezTo>
                  <a:pt x="1144898" y="243390"/>
                  <a:pt x="1166843" y="255604"/>
                  <a:pt x="1164931" y="245054"/>
                </a:cubicBezTo>
                <a:cubicBezTo>
                  <a:pt x="1180564" y="253372"/>
                  <a:pt x="1196701" y="233033"/>
                  <a:pt x="1211622" y="227108"/>
                </a:cubicBezTo>
                <a:cubicBezTo>
                  <a:pt x="1223659" y="235648"/>
                  <a:pt x="1243095" y="214792"/>
                  <a:pt x="1274567" y="209812"/>
                </a:cubicBezTo>
                <a:cubicBezTo>
                  <a:pt x="1293468" y="207689"/>
                  <a:pt x="1311321" y="214329"/>
                  <a:pt x="1325029" y="214369"/>
                </a:cubicBezTo>
                <a:cubicBezTo>
                  <a:pt x="1338735" y="214409"/>
                  <a:pt x="1348238" y="204450"/>
                  <a:pt x="1356805" y="210054"/>
                </a:cubicBezTo>
                <a:cubicBezTo>
                  <a:pt x="1397191" y="226080"/>
                  <a:pt x="1434108" y="220864"/>
                  <a:pt x="1468752" y="221036"/>
                </a:cubicBezTo>
                <a:lnTo>
                  <a:pt x="1650750" y="171522"/>
                </a:lnTo>
                <a:cubicBezTo>
                  <a:pt x="1648963" y="175128"/>
                  <a:pt x="1647366" y="179078"/>
                  <a:pt x="1655056" y="178538"/>
                </a:cubicBezTo>
                <a:cubicBezTo>
                  <a:pt x="1671361" y="175610"/>
                  <a:pt x="1673472" y="191103"/>
                  <a:pt x="1683220" y="176084"/>
                </a:cubicBezTo>
                <a:lnTo>
                  <a:pt x="1685599" y="171820"/>
                </a:lnTo>
                <a:lnTo>
                  <a:pt x="1689230" y="171091"/>
                </a:lnTo>
                <a:cubicBezTo>
                  <a:pt x="1691077" y="171209"/>
                  <a:pt x="1691927" y="172238"/>
                  <a:pt x="1691052" y="175010"/>
                </a:cubicBezTo>
                <a:cubicBezTo>
                  <a:pt x="1708143" y="163422"/>
                  <a:pt x="1721518" y="180819"/>
                  <a:pt x="1735783" y="183832"/>
                </a:cubicBezTo>
                <a:cubicBezTo>
                  <a:pt x="1749257" y="172743"/>
                  <a:pt x="1765900" y="189995"/>
                  <a:pt x="1797102" y="188721"/>
                </a:cubicBezTo>
                <a:cubicBezTo>
                  <a:pt x="1811926" y="175989"/>
                  <a:pt x="1818113" y="188014"/>
                  <a:pt x="1845638" y="170206"/>
                </a:cubicBezTo>
                <a:cubicBezTo>
                  <a:pt x="1846487" y="171605"/>
                  <a:pt x="1847613" y="172863"/>
                  <a:pt x="1848980" y="173948"/>
                </a:cubicBezTo>
                <a:cubicBezTo>
                  <a:pt x="1856916" y="180245"/>
                  <a:pt x="1871067" y="179345"/>
                  <a:pt x="1880587" y="171938"/>
                </a:cubicBezTo>
                <a:cubicBezTo>
                  <a:pt x="1923931" y="147552"/>
                  <a:pt x="1960626" y="145420"/>
                  <a:pt x="1995803" y="138279"/>
                </a:cubicBezTo>
                <a:cubicBezTo>
                  <a:pt x="2035252" y="132570"/>
                  <a:pt x="2005733" y="159108"/>
                  <a:pt x="2057448" y="135082"/>
                </a:cubicBezTo>
                <a:lnTo>
                  <a:pt x="2119088" y="119940"/>
                </a:lnTo>
                <a:lnTo>
                  <a:pt x="2138831" y="122626"/>
                </a:lnTo>
                <a:lnTo>
                  <a:pt x="2174180" y="117121"/>
                </a:lnTo>
                <a:lnTo>
                  <a:pt x="2214259" y="116974"/>
                </a:lnTo>
                <a:cubicBezTo>
                  <a:pt x="2231866" y="115824"/>
                  <a:pt x="2248895" y="113224"/>
                  <a:pt x="2264911" y="108071"/>
                </a:cubicBezTo>
                <a:lnTo>
                  <a:pt x="2298963" y="107788"/>
                </a:lnTo>
                <a:cubicBezTo>
                  <a:pt x="2352919" y="99467"/>
                  <a:pt x="2408915" y="93907"/>
                  <a:pt x="2454058" y="73698"/>
                </a:cubicBezTo>
                <a:cubicBezTo>
                  <a:pt x="2493261" y="67427"/>
                  <a:pt x="2507044" y="73914"/>
                  <a:pt x="2534188" y="70162"/>
                </a:cubicBezTo>
                <a:cubicBezTo>
                  <a:pt x="2561369" y="61552"/>
                  <a:pt x="2595762" y="55004"/>
                  <a:pt x="2616912" y="51189"/>
                </a:cubicBezTo>
                <a:lnTo>
                  <a:pt x="2698592" y="42305"/>
                </a:lnTo>
                <a:lnTo>
                  <a:pt x="2891953" y="34973"/>
                </a:lnTo>
                <a:cubicBezTo>
                  <a:pt x="2905485" y="24878"/>
                  <a:pt x="2934220" y="5398"/>
                  <a:pt x="2955508" y="929"/>
                </a:cubicBezTo>
                <a:close/>
              </a:path>
            </a:pathLst>
          </a:custGeom>
          <a:solidFill>
            <a:srgbClr val="82766A">
              <a:alpha val="149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14880af3bd1_1_38"/>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de" sz="3000">
                <a:latin typeface="Spectral"/>
                <a:ea typeface="Spectral"/>
                <a:cs typeface="Spectral"/>
                <a:sym typeface="Spectral"/>
              </a:rPr>
              <a:t>Die Auslegungen</a:t>
            </a:r>
            <a:endParaRPr sz="3000">
              <a:latin typeface="Spectral"/>
              <a:ea typeface="Spectral"/>
              <a:cs typeface="Spectral"/>
              <a:sym typeface="Spectral"/>
            </a:endParaRPr>
          </a:p>
        </p:txBody>
      </p:sp>
      <p:sp>
        <p:nvSpPr>
          <p:cNvPr id="404" name="Google Shape;404;g14880af3bd1_1_38"/>
          <p:cNvSpPr txBox="1">
            <a:spLocks noGrp="1"/>
          </p:cNvSpPr>
          <p:nvPr>
            <p:ph type="body" idx="1"/>
          </p:nvPr>
        </p:nvSpPr>
        <p:spPr>
          <a:xfrm>
            <a:off x="968050" y="1689650"/>
            <a:ext cx="9810600" cy="46467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None/>
            </a:pPr>
            <a:endParaRPr sz="2100">
              <a:latin typeface="Times New Roman"/>
              <a:ea typeface="Times New Roman"/>
              <a:cs typeface="Times New Roman"/>
              <a:sym typeface="Times New Roman"/>
            </a:endParaRPr>
          </a:p>
          <a:p>
            <a:pPr marL="228600" lvl="0" indent="-228600"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Es handelt sich dabei um einen Ovid-Kommentar in der Volkssprache.</a:t>
            </a:r>
            <a:endParaRPr sz="2100">
              <a:latin typeface="Times New Roman"/>
              <a:ea typeface="Times New Roman"/>
              <a:cs typeface="Times New Roman"/>
              <a:sym typeface="Times New Roman"/>
            </a:endParaRPr>
          </a:p>
          <a:p>
            <a:pPr marL="228600" lvl="0" indent="-238759"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Die Auslegungen wurden von Gerhard Lorichius verfasst, nachdem Wickrams „Metamorphosen”-Bearbeitung bereits fertig und in Figuren aufgeteilt worden war.</a:t>
            </a:r>
            <a:endParaRPr sz="2100">
              <a:latin typeface="Times New Roman"/>
              <a:ea typeface="Times New Roman"/>
              <a:cs typeface="Times New Roman"/>
              <a:sym typeface="Times New Roman"/>
            </a:endParaRPr>
          </a:p>
          <a:p>
            <a:pPr marL="228600" lvl="0" indent="-238759"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Wahrscheinlich kannte Lorichius Wickrams „Metamorphosen” nur flüchtig. Seine Arbeit orientierte sich viel stärker an dem lateinischen Original. </a:t>
            </a:r>
            <a:endParaRPr sz="2100">
              <a:latin typeface="Times New Roman"/>
              <a:ea typeface="Times New Roman"/>
              <a:cs typeface="Times New Roman"/>
              <a:sym typeface="Times New Roman"/>
            </a:endParaRPr>
          </a:p>
          <a:p>
            <a:pPr marL="228600" lvl="0" indent="-228600"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Lorichius beschäftigt sich mit dem moralischen Aspekt der „Metamorphosen”. Er verwendet den mythologischen Stoff aus der Antike, um moralische Wahrheiten abzuleiten. </a:t>
            </a: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endParaRPr sz="2100">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14880af3bd1_1_43"/>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de" sz="3000">
                <a:latin typeface="Spectral"/>
                <a:ea typeface="Spectral"/>
                <a:cs typeface="Spectral"/>
                <a:sym typeface="Spectral"/>
              </a:rPr>
              <a:t>Der Umgang mit den mythischen Wesen bei Lorichius</a:t>
            </a:r>
            <a:endParaRPr sz="3000">
              <a:latin typeface="Spectral"/>
              <a:ea typeface="Spectral"/>
              <a:cs typeface="Spectral"/>
              <a:sym typeface="Spectral"/>
            </a:endParaRPr>
          </a:p>
        </p:txBody>
      </p:sp>
      <p:sp>
        <p:nvSpPr>
          <p:cNvPr id="410" name="Google Shape;410;g14880af3bd1_1_43"/>
          <p:cNvSpPr txBox="1">
            <a:spLocks noGrp="1"/>
          </p:cNvSpPr>
          <p:nvPr>
            <p:ph type="body" idx="1"/>
          </p:nvPr>
        </p:nvSpPr>
        <p:spPr>
          <a:xfrm>
            <a:off x="1050875" y="1825625"/>
            <a:ext cx="9810600" cy="495810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Minotaurus: </a:t>
            </a:r>
            <a:r>
              <a:rPr lang="de" sz="2100" i="1">
                <a:latin typeface="Times New Roman"/>
                <a:ea typeface="Times New Roman"/>
                <a:cs typeface="Times New Roman"/>
                <a:sym typeface="Times New Roman"/>
              </a:rPr>
              <a:t>eyn MONSTRUM / Eynen halben menschen und halben Ochsen / hat menschlichen fleisch gessen </a:t>
            </a:r>
            <a:r>
              <a:rPr lang="de" sz="2100">
                <a:latin typeface="Times New Roman"/>
                <a:ea typeface="Times New Roman"/>
                <a:cs typeface="Times New Roman"/>
                <a:sym typeface="Times New Roman"/>
              </a:rPr>
              <a:t>(468, 4-6).</a:t>
            </a:r>
            <a:endParaRPr sz="2100">
              <a:latin typeface="Times New Roman"/>
              <a:ea typeface="Times New Roman"/>
              <a:cs typeface="Times New Roman"/>
              <a:sym typeface="Times New Roman"/>
            </a:endParaRPr>
          </a:p>
          <a:p>
            <a:pPr marL="228600" marR="0" lvl="0" indent="-228600"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Chimäre: </a:t>
            </a:r>
            <a:r>
              <a:rPr lang="de" sz="2100" i="1">
                <a:latin typeface="Times New Roman"/>
                <a:ea typeface="Times New Roman"/>
                <a:cs typeface="Times New Roman"/>
                <a:sym typeface="Times New Roman"/>
              </a:rPr>
              <a:t>eyn MONSTRUM […] so am Vordertheil deß leibs eyn Fewer speiender Lew / am hindertheil eyn Trach gedicht wird</a:t>
            </a:r>
            <a:r>
              <a:rPr lang="de" sz="2100">
                <a:latin typeface="Times New Roman"/>
                <a:ea typeface="Times New Roman"/>
                <a:cs typeface="Times New Roman"/>
                <a:sym typeface="Times New Roman"/>
              </a:rPr>
              <a:t> (539, 31f.).</a:t>
            </a:r>
            <a:endParaRPr sz="2100">
              <a:latin typeface="Times New Roman"/>
              <a:ea typeface="Times New Roman"/>
              <a:cs typeface="Times New Roman"/>
              <a:sym typeface="Times New Roman"/>
            </a:endParaRPr>
          </a:p>
          <a:p>
            <a:pPr marL="228600" marR="0" lvl="0" indent="-228600"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Scylla: </a:t>
            </a:r>
            <a:r>
              <a:rPr lang="de" sz="2100" i="1">
                <a:latin typeface="Times New Roman"/>
                <a:ea typeface="Times New Roman"/>
                <a:cs typeface="Times New Roman"/>
                <a:sym typeface="Times New Roman"/>
              </a:rPr>
              <a:t>Meerwunder […] so von unden auff biß an den nabel eittel Woͤlff / Lewen und Hundts koͤpff sein / grausamlich heulen / beln und toben</a:t>
            </a:r>
            <a:r>
              <a:rPr lang="de" sz="2100">
                <a:latin typeface="Times New Roman"/>
                <a:ea typeface="Times New Roman"/>
                <a:cs typeface="Times New Roman"/>
                <a:sym typeface="Times New Roman"/>
              </a:rPr>
              <a:t> (744, 8-10).</a:t>
            </a:r>
            <a:endParaRPr sz="2100">
              <a:latin typeface="Times New Roman"/>
              <a:ea typeface="Times New Roman"/>
              <a:cs typeface="Times New Roman"/>
              <a:sym typeface="Times New Roman"/>
            </a:endParaRPr>
          </a:p>
          <a:p>
            <a:pPr marL="228600" marR="0" lvl="0" indent="-228600" algn="l" rtl="0">
              <a:lnSpc>
                <a:spcPct val="150000"/>
              </a:lnSpc>
              <a:spcBef>
                <a:spcPts val="0"/>
              </a:spcBef>
              <a:spcAft>
                <a:spcPts val="0"/>
              </a:spcAft>
              <a:buSzPts val="1600"/>
              <a:buFont typeface="Times New Roman"/>
              <a:buChar char="•"/>
            </a:pPr>
            <a:r>
              <a:rPr lang="de" sz="2100">
                <a:latin typeface="Times New Roman"/>
                <a:ea typeface="Times New Roman"/>
                <a:cs typeface="Times New Roman"/>
                <a:sym typeface="Times New Roman"/>
              </a:rPr>
              <a:t>Centauri: </a:t>
            </a:r>
            <a:r>
              <a:rPr lang="de" sz="2100" i="1">
                <a:latin typeface="Times New Roman"/>
                <a:ea typeface="Times New Roman"/>
                <a:cs typeface="Times New Roman"/>
                <a:sym typeface="Times New Roman"/>
              </a:rPr>
              <a:t>halbe menschen und halbe pferde gehalten worden / sein sonst Fuͤrsten und Herren inn Thessalien gewest </a:t>
            </a:r>
            <a:r>
              <a:rPr lang="de" sz="2100">
                <a:latin typeface="Times New Roman"/>
                <a:ea typeface="Times New Roman"/>
                <a:cs typeface="Times New Roman"/>
                <a:sym typeface="Times New Roman"/>
              </a:rPr>
              <a:t>(679, 23-24).</a:t>
            </a:r>
            <a:endParaRPr sz="2100">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gfe04a8e395_1_78"/>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de" sz="3000">
                <a:latin typeface="Spectral"/>
                <a:ea typeface="Spectral"/>
                <a:cs typeface="Spectral"/>
                <a:sym typeface="Spectral"/>
              </a:rPr>
              <a:t>Literaturverzeichnis</a:t>
            </a:r>
            <a:endParaRPr sz="3000">
              <a:latin typeface="Spectral"/>
              <a:ea typeface="Spectral"/>
              <a:cs typeface="Spectral"/>
              <a:sym typeface="Spectral"/>
            </a:endParaRPr>
          </a:p>
        </p:txBody>
      </p:sp>
      <p:sp>
        <p:nvSpPr>
          <p:cNvPr id="416" name="Google Shape;416;gfe04a8e395_1_78"/>
          <p:cNvSpPr txBox="1">
            <a:spLocks noGrp="1"/>
          </p:cNvSpPr>
          <p:nvPr>
            <p:ph type="body" idx="1"/>
          </p:nvPr>
        </p:nvSpPr>
        <p:spPr>
          <a:xfrm>
            <a:off x="1050875" y="1825625"/>
            <a:ext cx="9810600" cy="495810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150000"/>
              </a:lnSpc>
              <a:spcBef>
                <a:spcPts val="0"/>
              </a:spcBef>
              <a:spcAft>
                <a:spcPts val="0"/>
              </a:spcAft>
              <a:buNone/>
            </a:pPr>
            <a:r>
              <a:rPr lang="de" sz="2100" u="sng">
                <a:latin typeface="Times New Roman"/>
                <a:ea typeface="Times New Roman"/>
                <a:cs typeface="Times New Roman"/>
                <a:sym typeface="Times New Roman"/>
              </a:rPr>
              <a:t>Textausgaben</a:t>
            </a:r>
            <a:endParaRPr sz="2100" u="sng">
              <a:latin typeface="Times New Roman"/>
              <a:ea typeface="Times New Roman"/>
              <a:cs typeface="Times New Roman"/>
              <a:sym typeface="Times New Roman"/>
            </a:endParaRPr>
          </a:p>
          <a:p>
            <a:pPr marL="0" indent="0">
              <a:lnSpc>
                <a:spcPct val="150000"/>
              </a:lnSpc>
              <a:spcBef>
                <a:spcPts val="0"/>
              </a:spcBef>
              <a:buNone/>
            </a:pPr>
            <a:r>
              <a:rPr lang="de-DE" sz="2100">
                <a:latin typeface="Times New Roman"/>
                <a:ea typeface="Times New Roman"/>
                <a:cs typeface="Times New Roman"/>
                <a:sym typeface="Times New Roman"/>
              </a:rPr>
              <a:t>Publius Ovidius Naso: Metamorphosen. Hg. u. übers. v. Gerhard Fink. Düsseldorf (u.a.) 2004 (Sammlung Tusculum).</a:t>
            </a:r>
          </a:p>
          <a:p>
            <a:pPr marL="0" lvl="0" indent="0" algn="l" rtl="0">
              <a:lnSpc>
                <a:spcPct val="150000"/>
              </a:lnSpc>
              <a:spcBef>
                <a:spcPts val="0"/>
              </a:spcBef>
              <a:spcAft>
                <a:spcPts val="0"/>
              </a:spcAft>
              <a:buNone/>
            </a:pPr>
            <a:r>
              <a:rPr lang="de" sz="2100">
                <a:latin typeface="Times New Roman"/>
                <a:ea typeface="Times New Roman"/>
                <a:cs typeface="Times New Roman"/>
                <a:sym typeface="Times New Roman"/>
              </a:rPr>
              <a:t>Georg Wickram: Sämtliche Werke. Bd. 13,1 u. 2: Ovids Metamorphosen. Hg. v. Hans-Gert Roloff. Berlin 1990 (= Ausgaben deutscher Literatur des XV. bis XVIII. Jahrhunderts 134).</a:t>
            </a:r>
            <a:endParaRPr sz="2100" u="sng">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u="sng">
                <a:latin typeface="Times New Roman"/>
                <a:ea typeface="Times New Roman"/>
                <a:cs typeface="Times New Roman"/>
                <a:sym typeface="Times New Roman"/>
              </a:rPr>
              <a:t>Sekundärliteratur </a:t>
            </a:r>
            <a:endParaRPr sz="2100" u="sng">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a:latin typeface="Times New Roman"/>
                <a:ea typeface="Times New Roman"/>
                <a:cs typeface="Times New Roman"/>
                <a:sym typeface="Times New Roman"/>
              </a:rPr>
              <a:t>Baesake, Georg: Die Datierung Albrechts von Halberstadt. In: ZdfA 51 (1909), S. 163– 174.</a:t>
            </a: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a:latin typeface="Times New Roman"/>
                <a:ea typeface="Times New Roman"/>
                <a:cs typeface="Times New Roman"/>
                <a:sym typeface="Times New Roman"/>
              </a:rPr>
              <a:t>Heinzmann, Günter: Albrecht von Halberstadt und Jörg Wickram. Studien zu einer Rekonstruktion von Albrechts Metamorphosen. München 1969 (zugl. Diss. München 1969).</a:t>
            </a: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a:latin typeface="Times New Roman"/>
                <a:ea typeface="Times New Roman"/>
                <a:cs typeface="Times New Roman"/>
                <a:sym typeface="Times New Roman"/>
              </a:rPr>
              <a:t>Kunzler, Michael u. Johannes K. Kipf: Art. ‚Lorichius, Gerhard‘. In: Verfasserlexikon. Frühe Neuzeit in Deutschland 1520–1620. Bd. 4. Hg. v. Wilhelm Kühlmann (u.a.). Berlin/New York 2015. [online]</a:t>
            </a: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a:latin typeface="Times New Roman"/>
                <a:ea typeface="Times New Roman"/>
                <a:cs typeface="Times New Roman"/>
                <a:sym typeface="Times New Roman"/>
              </a:rPr>
              <a:t>Müller, Jan-Dirk: Art. ‚Wickram, Georg‘. In: Verfasserlexikon. Frühe Neuzeit in Deutschland 1520–1620. Bd. 6. Hg. v. Wilhelm Kühlmann (u.a.). Berlin/New York 2017. [online]</a:t>
            </a: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a:latin typeface="Times New Roman"/>
                <a:ea typeface="Times New Roman"/>
                <a:cs typeface="Times New Roman"/>
                <a:sym typeface="Times New Roman"/>
              </a:rPr>
              <a:t>Rücker, Brigitte: Die Bearbeitung von Ovids „Metamorphosen“ durch Albrecht von Halberstadt und Jörg Wickram und ihre Kommentierung durch Gerhard Lorichius. Göppingen 1997 (= GAG 641).</a:t>
            </a:r>
            <a:endParaRPr sz="2100">
              <a:latin typeface="Times New Roman"/>
              <a:ea typeface="Times New Roman"/>
              <a:cs typeface="Times New Roman"/>
              <a:sym typeface="Times New Roman"/>
            </a:endParaRPr>
          </a:p>
          <a:p>
            <a:pPr marL="228600" marR="0" lvl="0" indent="0" algn="l" rtl="0">
              <a:lnSpc>
                <a:spcPct val="150000"/>
              </a:lnSpc>
              <a:spcBef>
                <a:spcPts val="0"/>
              </a:spcBef>
              <a:spcAft>
                <a:spcPts val="0"/>
              </a:spcAft>
              <a:buNone/>
            </a:pPr>
            <a:endParaRPr sz="2100">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gfe04a8e395_1_73"/>
          <p:cNvSpPr txBox="1">
            <a:spLocks noGrp="1"/>
          </p:cNvSpPr>
          <p:nvPr>
            <p:ph type="body" idx="1"/>
          </p:nvPr>
        </p:nvSpPr>
        <p:spPr>
          <a:xfrm>
            <a:off x="1050875" y="1825625"/>
            <a:ext cx="9810600" cy="49581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None/>
            </a:pPr>
            <a:r>
              <a:rPr lang="de" sz="1600">
                <a:latin typeface="Times New Roman"/>
                <a:ea typeface="Times New Roman"/>
                <a:cs typeface="Times New Roman"/>
                <a:sym typeface="Times New Roman"/>
              </a:rPr>
              <a:t>Runge, Otto: Die Metamorphosen-Verdeutschung Albrechts von Halberstadt. Diss. Berlin 1908.</a:t>
            </a:r>
            <a:endParaRPr sz="1600">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de" sz="1600">
                <a:latin typeface="Times New Roman"/>
                <a:ea typeface="Times New Roman"/>
                <a:cs typeface="Times New Roman"/>
                <a:sym typeface="Times New Roman"/>
              </a:rPr>
              <a:t>Schröder, Edward: Der Prolog der Metamorphosen-Bearbeitung des Albrecht von Halberstadt. In: Nachrichten von der Gesellschaft der Wissenschaften zu Göttingen. Philologisch-Historische Klasse (1909), S. 64–91.</a:t>
            </a:r>
            <a:endParaRPr sz="1600">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de" sz="1600">
                <a:latin typeface="Times New Roman"/>
                <a:ea typeface="Times New Roman"/>
                <a:cs typeface="Times New Roman"/>
                <a:sym typeface="Times New Roman"/>
              </a:rPr>
              <a:t>Stackmann, Karl: Die Auslegungen des Gerhard Lorichius zur ‚Metamorphosen‘- Nachdichtung Jörg Wickrams. Beschreibung eines deutschen Ovid-Kommentars aus der Reformationszeit. In: ZfdPh 86 (1967), S. 120–160.</a:t>
            </a:r>
            <a:endParaRPr sz="1600">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de" sz="1600">
                <a:latin typeface="Times New Roman"/>
                <a:ea typeface="Times New Roman"/>
                <a:cs typeface="Times New Roman"/>
                <a:sym typeface="Times New Roman"/>
              </a:rPr>
              <a:t>Stackmann, Karl: Art. ‚Albrecht von Halberstadt‘. In: Verfasserlexikon. Die deutsche Literatur des Mittelalters. Bd. 1. Berlin/New York 2012, Sp. 187–191.</a:t>
            </a:r>
            <a:endParaRPr sz="1600">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de" sz="1600">
                <a:latin typeface="Times New Roman"/>
                <a:ea typeface="Times New Roman"/>
                <a:cs typeface="Times New Roman"/>
                <a:sym typeface="Times New Roman"/>
              </a:rPr>
              <a:t>Toepfer, Regina: Veranschaulichungspoetik in der frühneuhochdeutschen Ovid- Rezeption. Philomelas Metamorphosen bei Wickram, Spreng und Posthius. In: Humanistische Antikenübersetzung und frühneuzeitliche Poetik in Deutschland (1450-1620). Hg. v. R. T. (u.a.). Berlin 2017, S. 383–408.</a:t>
            </a:r>
            <a:endParaRPr sz="1600">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de" sz="1600">
                <a:latin typeface="Times New Roman"/>
                <a:ea typeface="Times New Roman"/>
                <a:cs typeface="Times New Roman"/>
                <a:sym typeface="Times New Roman"/>
              </a:rPr>
              <a:t>Volk, Katharina: Ovid. Dichter des Exils. Darmstadt 2012.</a:t>
            </a:r>
            <a:endParaRPr sz="2100">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14880af3bd1_2_10"/>
          <p:cNvSpPr txBox="1">
            <a:spLocks noGrp="1"/>
          </p:cNvSpPr>
          <p:nvPr>
            <p:ph type="title"/>
          </p:nvPr>
        </p:nvSpPr>
        <p:spPr>
          <a:xfrm>
            <a:off x="1050879" y="609601"/>
            <a:ext cx="9810600" cy="1215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de" sz="3000">
                <a:latin typeface="Spectral"/>
                <a:ea typeface="Spectral"/>
                <a:cs typeface="Spectral"/>
                <a:sym typeface="Spectral"/>
              </a:rPr>
              <a:t>Abbildungsverzeichnis</a:t>
            </a:r>
            <a:endParaRPr sz="3000">
              <a:latin typeface="Spectral"/>
              <a:ea typeface="Spectral"/>
              <a:cs typeface="Spectral"/>
              <a:sym typeface="Spectral"/>
            </a:endParaRPr>
          </a:p>
        </p:txBody>
      </p:sp>
      <p:sp>
        <p:nvSpPr>
          <p:cNvPr id="428" name="Google Shape;428;g14880af3bd1_2_10"/>
          <p:cNvSpPr txBox="1">
            <a:spLocks noGrp="1"/>
          </p:cNvSpPr>
          <p:nvPr>
            <p:ph type="body" idx="1"/>
          </p:nvPr>
        </p:nvSpPr>
        <p:spPr>
          <a:xfrm>
            <a:off x="762000" y="1673075"/>
            <a:ext cx="10099500" cy="51108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None/>
            </a:pPr>
            <a:r>
              <a:rPr lang="de" sz="2100">
                <a:latin typeface="Times New Roman"/>
                <a:ea typeface="Times New Roman"/>
                <a:cs typeface="Times New Roman"/>
                <a:sym typeface="Times New Roman"/>
              </a:rPr>
              <a:t>Abbildung 1: Jordaens, Jacob: “Apollo as Victor over Pan.” 1637. URL: https://commons.wikimedia.org/wiki/File:Jacob_Jordaens_-_Apollo_as_Victor_over_Pan,_1637.jpg. </a:t>
            </a:r>
            <a:endParaRPr sz="2100">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de" sz="2100">
                <a:latin typeface="Times New Roman"/>
                <a:ea typeface="Times New Roman"/>
                <a:cs typeface="Times New Roman"/>
                <a:sym typeface="Times New Roman"/>
              </a:rPr>
              <a:t>Abbildung 2: Poussin, Nicolas: “Echo and Narzissus.” 1627. URL: https://commons.wikimedia.org/wiki/File:Nicolas_Poussin_-_Echo_and_Narcissus_-_WGA18271.jpg?uselang=de.</a:t>
            </a:r>
            <a:endParaRPr sz="2100">
              <a:latin typeface="Times New Roman"/>
              <a:ea typeface="Times New Roman"/>
              <a:cs typeface="Times New Roman"/>
              <a:sym typeface="Times New Roman"/>
            </a:endParaRPr>
          </a:p>
          <a:p>
            <a:pPr marL="0" marR="0" lvl="0" indent="0" algn="l" rtl="0">
              <a:lnSpc>
                <a:spcPct val="150000"/>
              </a:lnSpc>
              <a:spcBef>
                <a:spcPts val="0"/>
              </a:spcBef>
              <a:spcAft>
                <a:spcPts val="0"/>
              </a:spcAft>
              <a:buNone/>
            </a:pPr>
            <a:r>
              <a:rPr lang="de" sz="2100">
                <a:latin typeface="Times New Roman"/>
                <a:ea typeface="Times New Roman"/>
                <a:cs typeface="Times New Roman"/>
                <a:sym typeface="Times New Roman"/>
              </a:rPr>
              <a:t>Abbildung 3: Van Loo, Charles-André: “Perseus and Andromeda.” 1735-40. URL: https://commons.wikimedia.org/wiki/File:Charles_André_van_Loo_-_Perseus_and_Andromeda_-_WGA13431.jpg.</a:t>
            </a:r>
            <a:endParaRPr sz="21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ArchiveVTI">
  <a:themeElements>
    <a:clrScheme name="AnalogousFromRegularSeedRightStep">
      <a:dk1>
        <a:srgbClr val="000000"/>
      </a:dk1>
      <a:lt1>
        <a:srgbClr val="FFFFFF"/>
      </a:lt1>
      <a:dk2>
        <a:srgbClr val="2E1B30"/>
      </a:dk2>
      <a:lt2>
        <a:srgbClr val="F3F0F0"/>
      </a:lt2>
      <a:accent1>
        <a:srgbClr val="45AFAD"/>
      </a:accent1>
      <a:accent2>
        <a:srgbClr val="3B82B1"/>
      </a:accent2>
      <a:accent3>
        <a:srgbClr val="4D63C3"/>
      </a:accent3>
      <a:accent4>
        <a:srgbClr val="593EB3"/>
      </a:accent4>
      <a:accent5>
        <a:srgbClr val="994DC3"/>
      </a:accent5>
      <a:accent6>
        <a:srgbClr val="B13BAA"/>
      </a:accent6>
      <a:hlink>
        <a:srgbClr val="BF3F42"/>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3801</Words>
  <Application>Microsoft Macintosh PowerPoint</Application>
  <PresentationFormat>Breitbild</PresentationFormat>
  <Paragraphs>425</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40</vt:i4>
      </vt:variant>
    </vt:vector>
  </HeadingPairs>
  <TitlesOfParts>
    <vt:vector size="45" baseType="lpstr">
      <vt:lpstr>Times New Roman</vt:lpstr>
      <vt:lpstr>Calibri</vt:lpstr>
      <vt:lpstr>Arial</vt:lpstr>
      <vt:lpstr>Spectral</vt:lpstr>
      <vt:lpstr>ArchiveVTI</vt:lpstr>
      <vt:lpstr>TEXTENTWICKLUNGEN</vt:lpstr>
      <vt:lpstr>Gliederung</vt:lpstr>
      <vt:lpstr>Ovids „Metamorphosen“ </vt:lpstr>
      <vt:lpstr>Ovids „Metamorphosen“</vt:lpstr>
      <vt:lpstr>2. Überlieferung der „Metamorphosen“ im Deutschen  </vt:lpstr>
      <vt:lpstr>2. Überlieferung der „Metamorphosen“ im Deutschen</vt:lpstr>
      <vt:lpstr>FORSCHUNGSFRAGE:</vt:lpstr>
      <vt:lpstr>3. Textvergleich: Veränderung des Umgangs mit mythologischen Gestalten von Ovid zu Wickram</vt:lpstr>
      <vt:lpstr>3.1. Rechtfertigung der Behandlung von heidnischem Gedankengut</vt:lpstr>
      <vt:lpstr>Entschuldigung der Abgoͤtterey in Albrechts Prologus</vt:lpstr>
      <vt:lpstr>Entschuldigung der Abgoͤtterey in Albrechts Prologus</vt:lpstr>
      <vt:lpstr>Wickrams Einleitung für den freüntlichen lieben Leser</vt:lpstr>
      <vt:lpstr>Wickrams Einleitung für den freüntlichen lieben Leser</vt:lpstr>
      <vt:lpstr>Wickrams Einleitung für den freüntlichen lieben Leser</vt:lpstr>
      <vt:lpstr>Wickrams Einleitung für den freüntlichen lieben Leser</vt:lpstr>
      <vt:lpstr>Wickrams Nachwort</vt:lpstr>
      <vt:lpstr>3.2. Rationalisierung und Dämonisierung</vt:lpstr>
      <vt:lpstr>Rationalisierung der Götter durch Naturphänomene</vt:lpstr>
      <vt:lpstr>Rationalisierung der Götter durch personifizierte Gefühle</vt:lpstr>
      <vt:lpstr>Rationalisierung von Fatum und Fortuna</vt:lpstr>
      <vt:lpstr>Dämonisierung</vt:lpstr>
      <vt:lpstr>3.3. Umbenennung und Verdeutschung der Gestalten der höheren und niederen Mythologie</vt:lpstr>
      <vt:lpstr>Von Satyrn und Faunen zu Zwergen</vt:lpstr>
      <vt:lpstr>Von Satyrn und Faunen zu Zwergen</vt:lpstr>
      <vt:lpstr>Von Satyrn und Faunen zu Zwergen</vt:lpstr>
      <vt:lpstr>Von Giganten und Zyklopen zu Riesen</vt:lpstr>
      <vt:lpstr>Von Giganten und Zyklopen zu Riesen</vt:lpstr>
      <vt:lpstr>Nymphen</vt:lpstr>
      <vt:lpstr>Wickrams Übersetzungen für nympha / nymphae</vt:lpstr>
      <vt:lpstr>Von Nymphen zu Feen und Meerjungfrauen</vt:lpstr>
      <vt:lpstr>Echo und Narzissus</vt:lpstr>
      <vt:lpstr>Vermärchlichung: Echo und Narzissus</vt:lpstr>
      <vt:lpstr>Perseus und Andromeda</vt:lpstr>
      <vt:lpstr>Vermärchlichung: Perseus und Andromeda </vt:lpstr>
      <vt:lpstr>4. Die Auslegungen von Wickrams Text  durch Gerhard Lorichius </vt:lpstr>
      <vt:lpstr>Die Auslegungen</vt:lpstr>
      <vt:lpstr>Der Umgang mit den mythischen Wesen bei Lorichius</vt:lpstr>
      <vt:lpstr>Literaturverzeichnis</vt:lpstr>
      <vt:lpstr>PowerPoint-Präsentation</vt:lpstr>
      <vt:lpstr>Abbildungsverzeichnis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TEXT-ENTWICKLUNGEN</dc:title>
  <dc:creator>Tatjana Cuprin</dc:creator>
  <cp:lastModifiedBy>Tatjana Cuprin</cp:lastModifiedBy>
  <cp:revision>3</cp:revision>
  <dcterms:created xsi:type="dcterms:W3CDTF">2022-07-23T11:57:34Z</dcterms:created>
  <dcterms:modified xsi:type="dcterms:W3CDTF">2022-10-02T16:01:18Z</dcterms:modified>
</cp:coreProperties>
</file>